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6" r:id="rId1"/>
  </p:sldMasterIdLst>
  <p:notesMasterIdLst>
    <p:notesMasterId r:id="rId1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7" r:id="rId36"/>
    <p:sldId id="298" r:id="rId37"/>
    <p:sldId id="410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411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22" r:id="rId93"/>
    <p:sldId id="323" r:id="rId94"/>
    <p:sldId id="324" r:id="rId95"/>
    <p:sldId id="325" r:id="rId96"/>
    <p:sldId id="326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5" r:id="rId150"/>
    <p:sldId id="406" r:id="rId151"/>
    <p:sldId id="407" r:id="rId152"/>
    <p:sldId id="408" r:id="rId153"/>
    <p:sldId id="409" r:id="rId154"/>
  </p:sldIdLst>
  <p:sldSz cx="4610100" cy="3460750"/>
  <p:notesSz cx="4610100" cy="34607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57" autoAdjust="0"/>
  </p:normalViewPr>
  <p:slideViewPr>
    <p:cSldViewPr>
      <p:cViewPr varScale="1">
        <p:scale>
          <a:sx n="158" d="100"/>
          <a:sy n="158" d="100"/>
        </p:scale>
        <p:origin x="1541" y="10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AE3CC-7FDF-4F4D-969E-9D95C516DCE6}" type="datetimeFigureOut">
              <a:rPr lang="fr-FR" smtClean="0"/>
              <a:t>06/05/2024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EB8D5-8D04-4D09-AB73-B7054E49F6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69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EB8D5-8D04-4D09-AB73-B7054E49F6C1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78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BA9C9-5795-DF8C-DD82-AB0BFA179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263" y="566377"/>
            <a:ext cx="3457575" cy="1204854"/>
          </a:xfrm>
        </p:spPr>
        <p:txBody>
          <a:bodyPr anchor="b"/>
          <a:lstStyle>
            <a:lvl1pPr algn="ctr">
              <a:defRPr sz="226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EA8EF8-CA18-06D1-E0F2-50154B3C5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63" y="1817695"/>
            <a:ext cx="3457575" cy="835547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67" indent="0" algn="ctr">
              <a:buNone/>
              <a:defRPr sz="756"/>
            </a:lvl2pPr>
            <a:lvl3pPr marL="345735" indent="0" algn="ctr">
              <a:buNone/>
              <a:defRPr sz="681"/>
            </a:lvl3pPr>
            <a:lvl4pPr marL="518602" indent="0" algn="ctr">
              <a:buNone/>
              <a:defRPr sz="605"/>
            </a:lvl4pPr>
            <a:lvl5pPr marL="691469" indent="0" algn="ctr">
              <a:buNone/>
              <a:defRPr sz="605"/>
            </a:lvl5pPr>
            <a:lvl6pPr marL="864337" indent="0" algn="ctr">
              <a:buNone/>
              <a:defRPr sz="605"/>
            </a:lvl6pPr>
            <a:lvl7pPr marL="1037204" indent="0" algn="ctr">
              <a:buNone/>
              <a:defRPr sz="605"/>
            </a:lvl7pPr>
            <a:lvl8pPr marL="1210071" indent="0" algn="ctr">
              <a:buNone/>
              <a:defRPr sz="605"/>
            </a:lvl8pPr>
            <a:lvl9pPr marL="1382939" indent="0" algn="ctr">
              <a:buNone/>
              <a:defRPr sz="605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15E753-5840-C301-A4FD-5DCD9574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79B8DE-F2BE-30AC-F8FF-D8B40775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E12BCD-9003-2CAA-1C09-FD255455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82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9C562-13D6-5A8F-96DC-824080E5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C9C844-AF4C-48D8-3F5B-B7E329D3B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644B19-0550-013F-1170-3E4291BF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84BD39-5032-E53E-4FD3-890E61EE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E89BB9-9943-DA26-0B44-E8EF0D52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88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48393E8-5636-6E8C-7862-B0943DD1F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299103" y="184253"/>
            <a:ext cx="994053" cy="2932826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8266D9-1D9F-30DD-EC39-98A752624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16944" y="184253"/>
            <a:ext cx="2924532" cy="293282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39824-2C8E-B6F7-5C77-A4CF2271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C18A38-6DF7-6599-F9DC-78C62479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3CF9AB-88D4-E434-4345-66A1A6CD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90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50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7D14A-6F6B-303D-6F96-557BA153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45AF06-A503-2169-4616-6A2CAB52B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1FD41-33C2-D268-9B0C-ED9A8E79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2B839E-E773-650F-2669-B9C4A510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E54FB2-4705-9B82-643D-14A3C3B2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65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E881B-A7EA-C86F-6E1D-952F5979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43" y="862785"/>
            <a:ext cx="3976211" cy="1439576"/>
          </a:xfrm>
        </p:spPr>
        <p:txBody>
          <a:bodyPr anchor="b"/>
          <a:lstStyle>
            <a:lvl1pPr>
              <a:defRPr sz="226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C2763-87E0-69C4-0F17-18A3A6830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543" y="2315979"/>
            <a:ext cx="3976211" cy="757039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67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735" indent="0">
              <a:buNone/>
              <a:defRPr sz="681">
                <a:solidFill>
                  <a:schemeClr val="tx1">
                    <a:tint val="75000"/>
                  </a:schemeClr>
                </a:solidFill>
              </a:defRPr>
            </a:lvl3pPr>
            <a:lvl4pPr marL="518602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46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337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7204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1007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93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4C2826-2B97-1D9D-88B5-74CBBD00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83F5FB-5853-30D0-D3D2-93C8DC03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D1449-3B1E-E0C2-BA2E-57A4F580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01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2B5B7-3A03-DF73-8392-7A17D431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EA3D0-7974-B918-3C34-3CDE4AC71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944" y="921265"/>
            <a:ext cx="1959293" cy="21958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FB035B-D6E2-FA08-56B8-870FD9753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33863" y="921265"/>
            <a:ext cx="1959293" cy="21958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DC643A-FB0F-223E-04AE-B49F98E5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F4EE50-21E4-5CC0-8890-B887B72F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EB4940-8DA1-6AF1-470E-A16F3B0B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46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CDAC5-1B5F-652C-C048-2C60ACC8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184253"/>
            <a:ext cx="3976211" cy="668918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B957F3-D385-C597-2824-87C8BBE3B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45" y="848365"/>
            <a:ext cx="1950288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921939-EC6D-4B4B-CF22-BC0828096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545" y="1264135"/>
            <a:ext cx="1950288" cy="18593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213E3DE-4AEF-69CA-173E-182EF5A37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333863" y="848365"/>
            <a:ext cx="1959893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82E15C-BB99-2805-CB8D-1B1EFE234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333863" y="1264135"/>
            <a:ext cx="1959893" cy="18593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E1E005-DAE6-3081-1D08-AA9498D5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1AACE95-2103-9F0D-90EB-CC602702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EC4415B-C6F4-CA7B-9129-065FD21F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84621-A849-BF41-589E-521B41A6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09BB01-D829-A19F-E87E-1757A339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527C52-DE27-2F0B-E239-D69CFFD3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3A1A8C-E0FA-7949-FA05-B5DB3DC1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3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9BD4D21-2886-FF74-F9EA-A4E2FFA2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CEC995-07D8-60B5-F9E9-31AE6623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084AD5-0B78-01B5-54B7-4A2212E4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57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6F0F-FA26-7F78-A8F3-78AE6EC5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B9E120-3C81-9D43-69E4-CC615048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>
              <a:defRPr sz="1210"/>
            </a:lvl1pPr>
            <a:lvl2pPr>
              <a:defRPr sz="1059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5376E7-48A8-8945-D99C-3EF78DBFA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6A7B9E-EA03-45ED-7280-ADE7211FC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FB83F4-8929-9A2E-E676-67F80754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33D5E4-21F6-A8AF-0EEC-4C9D2CA5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06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875D3-A260-2DDC-563C-FB88786A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E115988-66B5-3595-F422-AEDE3ADDD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 marL="0" indent="0">
              <a:buNone/>
              <a:defRPr sz="1210"/>
            </a:lvl1pPr>
            <a:lvl2pPr marL="172867" indent="0">
              <a:buNone/>
              <a:defRPr sz="1059"/>
            </a:lvl2pPr>
            <a:lvl3pPr marL="345735" indent="0">
              <a:buNone/>
              <a:defRPr sz="907"/>
            </a:lvl3pPr>
            <a:lvl4pPr marL="518602" indent="0">
              <a:buNone/>
              <a:defRPr sz="756"/>
            </a:lvl4pPr>
            <a:lvl5pPr marL="691469" indent="0">
              <a:buNone/>
              <a:defRPr sz="756"/>
            </a:lvl5pPr>
            <a:lvl6pPr marL="864337" indent="0">
              <a:buNone/>
              <a:defRPr sz="756"/>
            </a:lvl6pPr>
            <a:lvl7pPr marL="1037204" indent="0">
              <a:buNone/>
              <a:defRPr sz="756"/>
            </a:lvl7pPr>
            <a:lvl8pPr marL="1210071" indent="0">
              <a:buNone/>
              <a:defRPr sz="756"/>
            </a:lvl8pPr>
            <a:lvl9pPr marL="1382939" indent="0">
              <a:buNone/>
              <a:defRPr sz="756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DC0350-8A42-ADAF-BF1D-08F516C4F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31577C-682B-A712-2ED9-91E45F29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1D7869-3DA8-4E80-DFF4-70951504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D4E9B3-9318-5913-F996-F3FEE1E0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30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A73962-797C-3FD5-51E3-F438991C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45" y="184253"/>
            <a:ext cx="3976211" cy="668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1C73EC-D1E1-6AE8-2A99-294EADC2A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945" y="921265"/>
            <a:ext cx="3976211" cy="219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AE838-A424-49B6-F94E-FFC0A8F3C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944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91B14E-342F-4EE2-4DC0-B0CB10591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7096" y="3207603"/>
            <a:ext cx="155590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23DA6C-C325-5E2E-6EC5-95B52C4FB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55883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28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345735" rtl="0" eaLnBrk="1" latinLnBrk="0" hangingPunct="1">
        <a:lnSpc>
          <a:spcPct val="90000"/>
        </a:lnSpc>
        <a:spcBef>
          <a:spcPct val="0"/>
        </a:spcBef>
        <a:buNone/>
        <a:defRPr sz="16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34" indent="-86434" algn="l" defTabSz="34573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9" kern="1200">
          <a:solidFill>
            <a:schemeClr val="tx1"/>
          </a:solidFill>
          <a:latin typeface="+mn-lt"/>
          <a:ea typeface="+mn-ea"/>
          <a:cs typeface="+mn-cs"/>
        </a:defRPr>
      </a:lvl1pPr>
      <a:lvl2pPr marL="259301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16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5036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777903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950770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12363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96505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469372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1pPr>
      <a:lvl2pPr marL="17286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2pPr>
      <a:lvl3pPr marL="345735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3pPr>
      <a:lvl4pPr marL="518602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69146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86433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037204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10071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38293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hyperlink" Target="mailto:taldaitz@dawan.fr" TargetMode="Externa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3.png"/><Relationship Id="rId5" Type="http://schemas.openxmlformats.org/officeDocument/2006/relationships/slide" Target="slide114.xml"/><Relationship Id="rId10" Type="http://schemas.openxmlformats.org/officeDocument/2006/relationships/image" Target="../media/image2.png"/><Relationship Id="rId4" Type="http://schemas.openxmlformats.org/officeDocument/2006/relationships/slide" Target="slide55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44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slide" Target="slide1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4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4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47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48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4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49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image" Target="../media/image10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image" Target="../media/image3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5" Type="http://schemas.openxmlformats.org/officeDocument/2006/relationships/image" Target="../media/image12.png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5" Type="http://schemas.openxmlformats.org/officeDocument/2006/relationships/image" Target="../media/image3.png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5" Type="http://schemas.openxmlformats.org/officeDocument/2006/relationships/image" Target="../media/image3.png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53.jp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5" Type="http://schemas.openxmlformats.org/officeDocument/2006/relationships/image" Target="../media/image10.png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1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3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54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56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57.jp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4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hyperlink" Target="https://bitnami.com/stack/gitlab" TargetMode="Externa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23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58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59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60.jp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1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2.png"/><Relationship Id="rId5" Type="http://schemas.openxmlformats.org/officeDocument/2006/relationships/slide" Target="slide114.xml"/><Relationship Id="rId10" Type="http://schemas.openxmlformats.org/officeDocument/2006/relationships/image" Target="../media/image1.png"/><Relationship Id="rId4" Type="http://schemas.openxmlformats.org/officeDocument/2006/relationships/slide" Target="slide55.xml"/><Relationship Id="rId9" Type="http://schemas.openxmlformats.org/officeDocument/2006/relationships/slide" Target="slide146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hyperlink" Target="https://github.com/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46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1.jp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4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46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1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2.png"/><Relationship Id="rId5" Type="http://schemas.openxmlformats.org/officeDocument/2006/relationships/slide" Target="slide114.xml"/><Relationship Id="rId10" Type="http://schemas.openxmlformats.org/officeDocument/2006/relationships/image" Target="../media/image1.png"/><Relationship Id="rId4" Type="http://schemas.openxmlformats.org/officeDocument/2006/relationships/slide" Target="slide55.xml"/><Relationship Id="rId9" Type="http://schemas.openxmlformats.org/officeDocument/2006/relationships/slide" Target="slide1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1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2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50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50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2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50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5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17" Type="http://schemas.openxmlformats.org/officeDocument/2006/relationships/image" Target="../media/image17.jpeg"/><Relationship Id="rId2" Type="http://schemas.openxmlformats.org/officeDocument/2006/relationships/slide" Target="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9.xml"/><Relationship Id="rId18" Type="http://schemas.openxmlformats.org/officeDocument/2006/relationships/slide" Target="slide50.xml"/><Relationship Id="rId3" Type="http://schemas.openxmlformats.org/officeDocument/2006/relationships/slide" Target="slide28.xml"/><Relationship Id="rId21" Type="http://schemas.openxmlformats.org/officeDocument/2006/relationships/slide" Target="slide92.xml"/><Relationship Id="rId7" Type="http://schemas.openxmlformats.org/officeDocument/2006/relationships/slide" Target="slide145.xml"/><Relationship Id="rId12" Type="http://schemas.openxmlformats.org/officeDocument/2006/relationships/slide" Target="slide6.xml"/><Relationship Id="rId17" Type="http://schemas.openxmlformats.org/officeDocument/2006/relationships/slide" Target="slide49.xml"/><Relationship Id="rId2" Type="http://schemas.openxmlformats.org/officeDocument/2006/relationships/slide" Target="slide5.xml"/><Relationship Id="rId16" Type="http://schemas.openxmlformats.org/officeDocument/2006/relationships/slide" Target="slide46.xml"/><Relationship Id="rId20" Type="http://schemas.openxmlformats.org/officeDocument/2006/relationships/slide" Target="slide5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7.png"/><Relationship Id="rId5" Type="http://schemas.openxmlformats.org/officeDocument/2006/relationships/slide" Target="slide114.xml"/><Relationship Id="rId15" Type="http://schemas.openxmlformats.org/officeDocument/2006/relationships/slide" Target="slide29.xml"/><Relationship Id="rId10" Type="http://schemas.openxmlformats.org/officeDocument/2006/relationships/image" Target="../media/image6.png"/><Relationship Id="rId19" Type="http://schemas.openxmlformats.org/officeDocument/2006/relationships/slide" Target="slide54.xml"/><Relationship Id="rId4" Type="http://schemas.openxmlformats.org/officeDocument/2006/relationships/slide" Target="slide55.xml"/><Relationship Id="rId9" Type="http://schemas.openxmlformats.org/officeDocument/2006/relationships/image" Target="../media/image5.png"/><Relationship Id="rId1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1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image" Target="../media/image12.png"/><Relationship Id="rId2" Type="http://schemas.openxmlformats.org/officeDocument/2006/relationships/slide" Target="slide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2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slide" Target="slide130.xml"/><Relationship Id="rId3" Type="http://schemas.openxmlformats.org/officeDocument/2006/relationships/slide" Target="slide28.xml"/><Relationship Id="rId21" Type="http://schemas.openxmlformats.org/officeDocument/2006/relationships/slide" Target="slide13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slide" Target="slide121.xml"/><Relationship Id="rId2" Type="http://schemas.openxmlformats.org/officeDocument/2006/relationships/slide" Target="slide5.xml"/><Relationship Id="rId16" Type="http://schemas.openxmlformats.org/officeDocument/2006/relationships/slide" Target="slide115.xml"/><Relationship Id="rId20" Type="http://schemas.openxmlformats.org/officeDocument/2006/relationships/slide" Target="slide13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image" Target="../media/image6.png"/><Relationship Id="rId19" Type="http://schemas.openxmlformats.org/officeDocument/2006/relationships/slide" Target="slide134.xml"/><Relationship Id="rId4" Type="http://schemas.openxmlformats.org/officeDocument/2006/relationships/slide" Target="slide55.xml"/><Relationship Id="rId9" Type="http://schemas.openxmlformats.org/officeDocument/2006/relationships/image" Target="../media/image5.png"/><Relationship Id="rId14" Type="http://schemas.openxmlformats.org/officeDocument/2006/relationships/slide" Target="slide97.xml"/><Relationship Id="rId2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hyperlink" Target="https://guides.github.com/introduction/flow/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9.png"/><Relationship Id="rId18" Type="http://schemas.openxmlformats.org/officeDocument/2006/relationships/slide" Target="slide150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17" Type="http://schemas.openxmlformats.org/officeDocument/2006/relationships/image" Target="../media/image11.png"/><Relationship Id="rId2" Type="http://schemas.openxmlformats.org/officeDocument/2006/relationships/slide" Target="slide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8.png"/><Relationship Id="rId5" Type="http://schemas.openxmlformats.org/officeDocument/2006/relationships/slide" Target="slide114.xml"/><Relationship Id="rId15" Type="http://schemas.openxmlformats.org/officeDocument/2006/relationships/slide" Target="slide146.xml"/><Relationship Id="rId10" Type="http://schemas.openxmlformats.org/officeDocument/2006/relationships/image" Target="../media/image6.png"/><Relationship Id="rId4" Type="http://schemas.openxmlformats.org/officeDocument/2006/relationships/slide" Target="slide55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slide" Target="slide1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slide" Target="slide1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18" Type="http://schemas.openxmlformats.org/officeDocument/2006/relationships/image" Target="../media/image14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image" Target="../media/image11.png"/><Relationship Id="rId2" Type="http://schemas.openxmlformats.org/officeDocument/2006/relationships/slide" Target="slide5.xml"/><Relationship Id="rId16" Type="http://schemas.openxmlformats.org/officeDocument/2006/relationships/image" Target="../media/image1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19" Type="http://schemas.openxmlformats.org/officeDocument/2006/relationships/image" Target="../media/image24.png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2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image" Target="../media/image8.png"/><Relationship Id="rId2" Type="http://schemas.openxmlformats.org/officeDocument/2006/relationships/slide" Target="slide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145.xml"/><Relationship Id="rId13" Type="http://schemas.openxmlformats.org/officeDocument/2006/relationships/slide" Target="slide50.xml"/><Relationship Id="rId3" Type="http://schemas.openxmlformats.org/officeDocument/2006/relationships/slide" Target="slide5.xml"/><Relationship Id="rId7" Type="http://schemas.openxmlformats.org/officeDocument/2006/relationships/slide" Target="slide133.xml"/><Relationship Id="rId12" Type="http://schemas.openxmlformats.org/officeDocument/2006/relationships/slide" Target="slide49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14.xml"/><Relationship Id="rId11" Type="http://schemas.openxmlformats.org/officeDocument/2006/relationships/slide" Target="slide46.xml"/><Relationship Id="rId5" Type="http://schemas.openxmlformats.org/officeDocument/2006/relationships/slide" Target="slide55.xml"/><Relationship Id="rId15" Type="http://schemas.openxmlformats.org/officeDocument/2006/relationships/image" Target="../media/image5.png"/><Relationship Id="rId10" Type="http://schemas.openxmlformats.org/officeDocument/2006/relationships/slide" Target="slide29.xml"/><Relationship Id="rId4" Type="http://schemas.openxmlformats.org/officeDocument/2006/relationships/slide" Target="slide28.xml"/><Relationship Id="rId9" Type="http://schemas.openxmlformats.org/officeDocument/2006/relationships/slide" Target="slide149.xml"/><Relationship Id="rId14" Type="http://schemas.openxmlformats.org/officeDocument/2006/relationships/slide" Target="slide5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2.png"/><Relationship Id="rId2" Type="http://schemas.openxmlformats.org/officeDocument/2006/relationships/slide" Target="slide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image" Target="../media/image12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2.png"/><Relationship Id="rId2" Type="http://schemas.openxmlformats.org/officeDocument/2006/relationships/slide" Target="slide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image" Target="../media/image12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image" Target="../media/image8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2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2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image" Target="../media/image10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27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28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image" Target="../media/image8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29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0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image" Target="../media/image10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2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1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18" Type="http://schemas.openxmlformats.org/officeDocument/2006/relationships/hyperlink" Target="https://guides.github.com/" TargetMode="Externa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17" Type="http://schemas.openxmlformats.org/officeDocument/2006/relationships/hyperlink" Target="https://git-scm.com/book" TargetMode="External"/><Relationship Id="rId2" Type="http://schemas.openxmlformats.org/officeDocument/2006/relationships/slide" Target="slide5.xml"/><Relationship Id="rId16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hyperlink" Target="http://creativecommons.org/licenses/by/3.0/" TargetMode="External"/><Relationship Id="rId10" Type="http://schemas.openxmlformats.org/officeDocument/2006/relationships/slide" Target="slide9.xml"/><Relationship Id="rId19" Type="http://schemas.openxmlformats.org/officeDocument/2006/relationships/hyperlink" Target="http://ndpsoftware.com/git-cheatsheet.html" TargetMode="Externa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hyperlink" Target="https://git-scm.com/doc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2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1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2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4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slide" Target="slide1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7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8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39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40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4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slide" Target="slide1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hyperlink" Target="http://nvie.com/posts/a-successful-git-branching-model/" TargetMode="Externa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19" Type="http://schemas.openxmlformats.org/officeDocument/2006/relationships/image" Target="../media/image42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image" Target="../media/image4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149.xml"/><Relationship Id="rId13" Type="http://schemas.openxmlformats.org/officeDocument/2006/relationships/slide" Target="slide87.xml"/><Relationship Id="rId18" Type="http://schemas.openxmlformats.org/officeDocument/2006/relationships/slide" Target="slide1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86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69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92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685800"/>
            <a:chOff x="0" y="0"/>
            <a:chExt cx="4608195" cy="68580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638175"/>
            </a:xfrm>
            <a:custGeom>
              <a:avLst/>
              <a:gdLst/>
              <a:ahLst/>
              <a:cxnLst/>
              <a:rect l="l" t="t" r="r" b="b"/>
              <a:pathLst>
                <a:path w="2304415" h="638175">
                  <a:moveTo>
                    <a:pt x="2303995" y="0"/>
                  </a:moveTo>
                  <a:lnTo>
                    <a:pt x="0" y="0"/>
                  </a:lnTo>
                  <a:lnTo>
                    <a:pt x="0" y="637667"/>
                  </a:lnTo>
                  <a:lnTo>
                    <a:pt x="2303995" y="63766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5127"/>
              <a:ext cx="4608004" cy="5060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09193" y="1110500"/>
            <a:ext cx="4040504" cy="532765"/>
            <a:chOff x="309193" y="1110500"/>
            <a:chExt cx="4040504" cy="532765"/>
          </a:xfrm>
        </p:grpSpPr>
        <p:sp>
          <p:nvSpPr>
            <p:cNvPr id="7" name="object 7"/>
            <p:cNvSpPr/>
            <p:nvPr/>
          </p:nvSpPr>
          <p:spPr>
            <a:xfrm>
              <a:off x="309193" y="1110500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994" y="154162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0794" y="152892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8846" y="1161072"/>
              <a:ext cx="50751" cy="3805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154929"/>
              <a:ext cx="3989704" cy="437515"/>
            </a:xfrm>
            <a:custGeom>
              <a:avLst/>
              <a:gdLst/>
              <a:ahLst/>
              <a:cxnLst/>
              <a:rect l="l" t="t" r="r" b="b"/>
              <a:pathLst>
                <a:path w="3989704" h="437515">
                  <a:moveTo>
                    <a:pt x="3989652" y="0"/>
                  </a:moveTo>
                  <a:lnTo>
                    <a:pt x="0" y="0"/>
                  </a:lnTo>
                  <a:lnTo>
                    <a:pt x="0" y="386697"/>
                  </a:lnTo>
                  <a:lnTo>
                    <a:pt x="4008" y="406422"/>
                  </a:lnTo>
                  <a:lnTo>
                    <a:pt x="14922" y="422575"/>
                  </a:lnTo>
                  <a:lnTo>
                    <a:pt x="31075" y="433489"/>
                  </a:lnTo>
                  <a:lnTo>
                    <a:pt x="50800" y="437498"/>
                  </a:lnTo>
                  <a:lnTo>
                    <a:pt x="3938852" y="437498"/>
                  </a:lnTo>
                  <a:lnTo>
                    <a:pt x="3958576" y="433489"/>
                  </a:lnTo>
                  <a:lnTo>
                    <a:pt x="3974729" y="422575"/>
                  </a:lnTo>
                  <a:lnTo>
                    <a:pt x="3985644" y="406422"/>
                  </a:lnTo>
                  <a:lnTo>
                    <a:pt x="3989652" y="38669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199167"/>
              <a:ext cx="0" cy="361950"/>
            </a:xfrm>
            <a:custGeom>
              <a:avLst/>
              <a:gdLst/>
              <a:ahLst/>
              <a:cxnLst/>
              <a:rect l="l" t="t" r="r" b="b"/>
              <a:pathLst>
                <a:path h="361950">
                  <a:moveTo>
                    <a:pt x="0" y="3615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18646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17376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16106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96759" y="1216454"/>
            <a:ext cx="2414905" cy="782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CC0000"/>
                </a:solidFill>
                <a:cs typeface="Arial MT"/>
              </a:rPr>
              <a:t>Formation</a:t>
            </a:r>
            <a:r>
              <a:rPr sz="1400" spc="50" dirty="0">
                <a:solidFill>
                  <a:srgbClr val="CC0000"/>
                </a:solidFill>
                <a:cs typeface="Arial MT"/>
              </a:rPr>
              <a:t> </a:t>
            </a:r>
            <a:r>
              <a:rPr sz="1400" spc="-20" dirty="0">
                <a:solidFill>
                  <a:srgbClr val="CC0000"/>
                </a:solidFill>
                <a:cs typeface="Arial MT"/>
              </a:rPr>
              <a:t>Git</a:t>
            </a:r>
            <a:r>
              <a:rPr sz="1400" spc="50" dirty="0">
                <a:solidFill>
                  <a:srgbClr val="CC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CC0000"/>
                </a:solidFill>
                <a:cs typeface="Arial MT"/>
              </a:rPr>
              <a:t>pour</a:t>
            </a:r>
            <a:r>
              <a:rPr sz="1400" spc="50" dirty="0">
                <a:solidFill>
                  <a:srgbClr val="CC0000"/>
                </a:solidFill>
                <a:cs typeface="Arial MT"/>
              </a:rPr>
              <a:t> </a:t>
            </a:r>
            <a:r>
              <a:rPr sz="1400" spc="-95" dirty="0">
                <a:solidFill>
                  <a:srgbClr val="CC0000"/>
                </a:solidFill>
                <a:cs typeface="Arial MT"/>
              </a:rPr>
              <a:t>développeurs</a:t>
            </a:r>
            <a:endParaRPr sz="1400" dirty="0"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lang="fr-FR" sz="1100" spc="-50" dirty="0">
                <a:cs typeface="Arial MT"/>
              </a:rPr>
              <a:t>Thomas Aldaitz</a:t>
            </a:r>
            <a:endParaRPr sz="1100" dirty="0"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17776" y="2129217"/>
            <a:ext cx="972819" cy="51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95"/>
              </a:spcBef>
            </a:pPr>
            <a:r>
              <a:rPr sz="800" spc="-10" dirty="0">
                <a:cs typeface="Tahoma"/>
              </a:rPr>
              <a:t>Dawan</a:t>
            </a:r>
            <a:endParaRPr sz="800" dirty="0">
              <a:cs typeface="Tahoma"/>
            </a:endParaRPr>
          </a:p>
          <a:p>
            <a:pPr marR="3175" algn="ctr">
              <a:lnSpc>
                <a:spcPct val="100000"/>
              </a:lnSpc>
              <a:spcBef>
                <a:spcPts val="585"/>
              </a:spcBef>
            </a:pPr>
            <a:r>
              <a:rPr lang="fr-FR" sz="800" i="1" spc="-40" dirty="0" err="1">
                <a:cs typeface="Trebuchet MS"/>
                <a:hlinkClick r:id="rId13"/>
              </a:rPr>
              <a:t>taldaitz</a:t>
            </a:r>
            <a:r>
              <a:rPr sz="800" i="1" spc="-40" dirty="0">
                <a:cs typeface="Trebuchet MS"/>
                <a:hlinkClick r:id="rId13"/>
              </a:rPr>
              <a:t>@dawan.fr</a:t>
            </a:r>
            <a:endParaRPr sz="800" dirty="0"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 dirty="0"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 dirty="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 dirty="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 dirty="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 dirty="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1546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local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29448" y="1189536"/>
            <a:ext cx="2149132" cy="183571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237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Plusieurs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dépôts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distants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32395" y="1189640"/>
            <a:ext cx="2543197" cy="183552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062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Pousser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03183"/>
            <a:ext cx="380492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17195">
              <a:lnSpc>
                <a:spcPct val="102699"/>
              </a:lnSpc>
              <a:spcBef>
                <a:spcPts val="55"/>
              </a:spcBef>
            </a:pPr>
            <a:r>
              <a:rPr sz="1100" spc="-105" dirty="0">
                <a:latin typeface="Arial MT"/>
                <a:cs typeface="Arial MT"/>
              </a:rPr>
              <a:t>Pas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synchronisation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entre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différents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dépôts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pouvez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avoir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privées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b="1" spc="-50" dirty="0">
                <a:latin typeface="Trebuchet MS"/>
                <a:cs typeface="Trebuchet MS"/>
              </a:rPr>
              <a:t>et</a:t>
            </a:r>
            <a:r>
              <a:rPr sz="1100" b="1" spc="25" dirty="0">
                <a:latin typeface="Trebuchet MS"/>
                <a:cs typeface="Trebuchet MS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partagées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203076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59506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935801"/>
            <a:ext cx="3776979" cy="7766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6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60" dirty="0">
                <a:latin typeface="Arial MT"/>
                <a:cs typeface="Arial MT"/>
              </a:rPr>
              <a:t>Si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locale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distante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porte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nom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push </a:t>
            </a:r>
            <a:r>
              <a:rPr sz="8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&lt;l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branch</a:t>
            </a:r>
            <a:r>
              <a:rPr sz="800" spc="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name&gt;:&lt;remote</a:t>
            </a:r>
            <a:r>
              <a:rPr sz="800" spc="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branch</a:t>
            </a:r>
            <a:r>
              <a:rPr sz="800" spc="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name&gt;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9006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Travailler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une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nouvelle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distante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03183"/>
            <a:ext cx="362267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75" dirty="0">
                <a:latin typeface="Arial MT"/>
                <a:cs typeface="Arial MT"/>
              </a:rPr>
              <a:t>Après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30" dirty="0">
                <a:latin typeface="Arial MT"/>
                <a:cs typeface="Arial MT"/>
              </a:rPr>
              <a:t>fetch,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avez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récupérer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distante </a:t>
            </a:r>
            <a:r>
              <a:rPr sz="1100" spc="-35" dirty="0">
                <a:latin typeface="Arial MT"/>
                <a:cs typeface="Arial MT"/>
              </a:rPr>
              <a:t>(non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éditable)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Arial MT"/>
                <a:cs typeface="Arial MT"/>
              </a:rPr>
              <a:t>En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fusionnant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3076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211640"/>
            <a:ext cx="21964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latin typeface="Arial MT"/>
                <a:cs typeface="Arial MT"/>
              </a:rPr>
              <a:t>En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créant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locale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59506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565284"/>
            <a:ext cx="28378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4" name="object 1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8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4069715" cy="1049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suivi</a:t>
            </a:r>
            <a:endParaRPr sz="14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  <a:spcBef>
                <a:spcPts val="925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locale</a:t>
            </a:r>
            <a:r>
              <a:rPr sz="1100" spc="18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créée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partir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19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distante </a:t>
            </a:r>
            <a:r>
              <a:rPr sz="1100" spc="-65" dirty="0">
                <a:latin typeface="Arial MT"/>
                <a:cs typeface="Arial MT"/>
              </a:rPr>
              <a:t>est 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appelée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«tracking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branch»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celle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qu’elle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suit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«upstream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branch»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</a:t>
            </a:r>
            <a:r>
              <a:rPr sz="1100" spc="-60" dirty="0">
                <a:latin typeface="Arial MT"/>
                <a:cs typeface="Arial MT"/>
              </a:rPr>
              <a:t>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synchronisatio</a:t>
            </a:r>
            <a:r>
              <a:rPr sz="1100" spc="-60" dirty="0">
                <a:latin typeface="Arial MT"/>
                <a:cs typeface="Arial MT"/>
              </a:rPr>
              <a:t>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fai</a:t>
            </a:r>
            <a:r>
              <a:rPr sz="1100" spc="5" dirty="0">
                <a:latin typeface="Arial MT"/>
                <a:cs typeface="Arial MT"/>
              </a:rPr>
              <a:t>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via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pul</a:t>
            </a:r>
            <a:r>
              <a:rPr sz="1100" spc="-15" dirty="0">
                <a:latin typeface="Arial MT"/>
                <a:cs typeface="Arial MT"/>
              </a:rPr>
              <a:t>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(ou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fetc</a:t>
            </a:r>
            <a:r>
              <a:rPr sz="1100" spc="-40" dirty="0">
                <a:latin typeface="Arial MT"/>
                <a:cs typeface="Arial MT"/>
              </a:rPr>
              <a:t>h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200" dirty="0">
                <a:latin typeface="Arial MT"/>
                <a:cs typeface="Arial MT"/>
              </a:rPr>
              <a:t>+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merge</a:t>
            </a:r>
            <a:r>
              <a:rPr sz="1100" spc="-35" dirty="0">
                <a:latin typeface="Arial MT"/>
                <a:cs typeface="Arial MT"/>
              </a:rPr>
              <a:t>)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235" dirty="0">
                <a:latin typeface="Arial MT"/>
                <a:cs typeface="Arial MT"/>
              </a:rPr>
              <a:t>/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push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création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tracking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branch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peut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35" dirty="0">
                <a:latin typeface="Arial MT"/>
                <a:cs typeface="Arial MT"/>
              </a:rPr>
              <a:t>se</a:t>
            </a:r>
            <a:r>
              <a:rPr sz="1100" spc="-10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directement: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68804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54102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994" y="309304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839022"/>
            <a:ext cx="3900804" cy="137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7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  <a:tabLst>
                <a:tab pos="2418715" algn="l"/>
              </a:tabLst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	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100" spc="-45" dirty="0">
                <a:latin typeface="Arial MT"/>
                <a:cs typeface="Arial MT"/>
              </a:rPr>
              <a:t>Visualisation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indication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suivi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100" spc="-55" dirty="0">
                <a:latin typeface="Arial MT"/>
                <a:cs typeface="Arial MT"/>
              </a:rPr>
              <a:t>Pour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avoir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information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jour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4107815" cy="1212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 MT"/>
              <a:cs typeface="Arial MT"/>
            </a:endParaRPr>
          </a:p>
          <a:p>
            <a:pPr marL="206375" marR="236854">
              <a:lnSpc>
                <a:spcPct val="102600"/>
              </a:lnSpc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«rebasing»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second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moyen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d’intégrer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après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fusion.</a:t>
            </a:r>
            <a:endParaRPr sz="11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75" dirty="0">
                <a:latin typeface="Arial MT"/>
                <a:cs typeface="Arial MT"/>
              </a:rPr>
              <a:t>Consiste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prendre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patch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modification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intégrer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l’appliquer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courante.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37854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338932"/>
            <a:ext cx="36233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rebase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effectué,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pouvez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avance-rapide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722359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866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Fusions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C4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sur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C3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via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C2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46" y="1332246"/>
            <a:ext cx="3887768" cy="147897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39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0" dirty="0">
                <a:solidFill>
                  <a:srgbClr val="7A0000"/>
                </a:solidFill>
                <a:latin typeface="Arial MT"/>
                <a:cs typeface="Arial MT"/>
              </a:rPr>
              <a:t>Rebas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d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C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4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8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u</a:t>
            </a: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C3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46" y="1474525"/>
            <a:ext cx="3887768" cy="112327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39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0" dirty="0">
                <a:solidFill>
                  <a:srgbClr val="7A0000"/>
                </a:solidFill>
                <a:latin typeface="Arial MT"/>
                <a:cs typeface="Arial MT"/>
              </a:rPr>
              <a:t>Rebas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d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C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4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8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u</a:t>
            </a: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C3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46" y="1477019"/>
            <a:ext cx="3887768" cy="111703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7035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20620"/>
            <a:ext cx="3627754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Arial MT"/>
                <a:cs typeface="Arial MT"/>
              </a:rPr>
              <a:t>Intérêt: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rend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l’historique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linéaire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60" dirty="0">
                <a:latin typeface="Arial MT"/>
                <a:cs typeface="Arial MT"/>
              </a:rPr>
              <a:t>Souvent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utile </a:t>
            </a:r>
            <a:r>
              <a:rPr sz="1100" spc="-40" dirty="0">
                <a:latin typeface="Arial MT"/>
                <a:cs typeface="Arial MT"/>
              </a:rPr>
              <a:t>pour contribuer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projet distant </a:t>
            </a:r>
            <a:r>
              <a:rPr sz="1100" spc="-70" dirty="0">
                <a:latin typeface="Arial MT"/>
                <a:cs typeface="Arial MT"/>
              </a:rPr>
              <a:t>car</a:t>
            </a:r>
            <a:r>
              <a:rPr sz="1100" spc="-65" dirty="0">
                <a:latin typeface="Arial MT"/>
                <a:cs typeface="Arial MT"/>
              </a:rPr>
              <a:t> le 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propriétaire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projet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n’a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qu’à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avance-rapide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appliquer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patch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au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lieu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merge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complet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2357755" cy="533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5" dirty="0">
                <a:solidFill>
                  <a:srgbClr val="7A0000"/>
                </a:solidFill>
                <a:latin typeface="Arial MT"/>
                <a:cs typeface="Arial MT"/>
              </a:rPr>
              <a:t>Rebase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plus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intéressant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960"/>
              </a:spcBef>
            </a:pPr>
            <a:r>
              <a:rPr sz="1100" spc="-85" dirty="0">
                <a:latin typeface="Arial MT"/>
                <a:cs typeface="Arial MT"/>
              </a:rPr>
              <a:t>Supposons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historique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suit: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8675" y="1306628"/>
            <a:ext cx="3150756" cy="183583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1546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local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0324" y="1555500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0100" y="1745314"/>
            <a:ext cx="52590" cy="525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0100" y="1897142"/>
            <a:ext cx="52590" cy="525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0100" y="2048971"/>
            <a:ext cx="52590" cy="525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0100" y="2200812"/>
            <a:ext cx="52590" cy="5259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2168" y="1446992"/>
            <a:ext cx="3814255" cy="108003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10" dirty="0">
                <a:cs typeface="Arial MT"/>
              </a:rPr>
              <a:t>RCS</a:t>
            </a:r>
            <a:r>
              <a:rPr sz="1200" spc="4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(Revision</a:t>
            </a:r>
            <a:r>
              <a:rPr sz="1200" spc="5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Control</a:t>
            </a:r>
            <a:r>
              <a:rPr sz="1200" spc="5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System)</a:t>
            </a:r>
            <a:endParaRPr sz="1200" dirty="0">
              <a:cs typeface="Arial MT"/>
            </a:endParaRPr>
          </a:p>
          <a:p>
            <a:pPr marL="289560" marR="135255">
              <a:lnSpc>
                <a:spcPct val="100000"/>
              </a:lnSpc>
              <a:spcBef>
                <a:spcPts val="175"/>
              </a:spcBef>
            </a:pPr>
            <a:r>
              <a:rPr sz="1200" spc="-80" dirty="0">
                <a:cs typeface="Arial MT"/>
              </a:rPr>
              <a:t>successeur</a:t>
            </a:r>
            <a:r>
              <a:rPr sz="1200" spc="-7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-75" dirty="0">
                <a:cs typeface="Arial MT"/>
              </a:rPr>
              <a:t> </a:t>
            </a:r>
            <a:r>
              <a:rPr sz="1200" spc="-100" dirty="0">
                <a:cs typeface="Arial MT"/>
              </a:rPr>
              <a:t>SCCS</a:t>
            </a:r>
            <a:r>
              <a:rPr sz="1200" spc="-9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(Source </a:t>
            </a:r>
            <a:r>
              <a:rPr sz="1200" spc="-75" dirty="0">
                <a:cs typeface="Arial MT"/>
              </a:rPr>
              <a:t>Code</a:t>
            </a:r>
            <a:r>
              <a:rPr sz="1200" spc="-7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Control </a:t>
            </a:r>
            <a:r>
              <a:rPr sz="1200" spc="-45" dirty="0">
                <a:cs typeface="Arial MT"/>
              </a:rPr>
              <a:t>System) </a:t>
            </a:r>
            <a:r>
              <a:rPr sz="1200" spc="-26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1982,</a:t>
            </a:r>
            <a:r>
              <a:rPr sz="1200" spc="45" dirty="0">
                <a:cs typeface="Arial MT"/>
              </a:rPr>
              <a:t> </a:t>
            </a:r>
            <a:r>
              <a:rPr sz="1200" spc="-20" dirty="0">
                <a:cs typeface="Arial MT"/>
              </a:rPr>
              <a:t>Walter</a:t>
            </a:r>
            <a:r>
              <a:rPr sz="1200" spc="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F.</a:t>
            </a:r>
            <a:r>
              <a:rPr sz="1200" spc="50" dirty="0">
                <a:cs typeface="Arial MT"/>
              </a:rPr>
              <a:t> </a:t>
            </a:r>
            <a:r>
              <a:rPr sz="1200" spc="-15" dirty="0">
                <a:cs typeface="Arial MT"/>
              </a:rPr>
              <a:t>Tichy</a:t>
            </a:r>
            <a:r>
              <a:rPr sz="1200" spc="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(4.3BSD)</a:t>
            </a:r>
            <a:endParaRPr sz="1200" dirty="0">
              <a:cs typeface="Arial MT"/>
            </a:endParaRPr>
          </a:p>
          <a:p>
            <a:pPr marL="289560">
              <a:lnSpc>
                <a:spcPts val="1190"/>
              </a:lnSpc>
            </a:pPr>
            <a:r>
              <a:rPr sz="1200" spc="-65" dirty="0">
                <a:cs typeface="Arial MT"/>
              </a:rPr>
              <a:t>depuis</a:t>
            </a:r>
            <a:r>
              <a:rPr sz="1200" spc="4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1990,</a:t>
            </a:r>
            <a:r>
              <a:rPr sz="1200" spc="4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FSF,</a:t>
            </a:r>
            <a:r>
              <a:rPr sz="1200" spc="45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GPL</a:t>
            </a:r>
            <a:endParaRPr sz="1200" dirty="0">
              <a:cs typeface="Arial MT"/>
            </a:endParaRPr>
          </a:p>
          <a:p>
            <a:pPr marL="289560" marR="5080">
              <a:lnSpc>
                <a:spcPts val="1200"/>
              </a:lnSpc>
              <a:spcBef>
                <a:spcPts val="40"/>
              </a:spcBef>
            </a:pPr>
            <a:r>
              <a:rPr sz="1200" spc="-65" dirty="0">
                <a:cs typeface="Arial MT"/>
              </a:rPr>
              <a:t>mémorise</a:t>
            </a:r>
            <a:r>
              <a:rPr sz="1200" spc="5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des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ensembles</a:t>
            </a:r>
            <a:r>
              <a:rPr sz="1200" spc="5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«patches»</a:t>
            </a:r>
            <a:r>
              <a:rPr sz="1200" spc="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afin</a:t>
            </a:r>
            <a:r>
              <a:rPr sz="1200" spc="6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recréer </a:t>
            </a:r>
            <a:r>
              <a:rPr sz="1200" spc="-265" dirty="0">
                <a:cs typeface="Arial MT"/>
              </a:rPr>
              <a:t> </a:t>
            </a:r>
            <a:r>
              <a:rPr sz="1200" spc="-20" dirty="0">
                <a:cs typeface="Arial MT"/>
              </a:rPr>
              <a:t>n’importe</a:t>
            </a:r>
            <a:r>
              <a:rPr sz="1200" spc="4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quelle</a:t>
            </a:r>
            <a:r>
              <a:rPr sz="1200" spc="4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version</a:t>
            </a:r>
            <a:r>
              <a:rPr sz="1200" spc="5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du</a:t>
            </a:r>
            <a:r>
              <a:rPr sz="1200" spc="45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fichier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à</a:t>
            </a:r>
            <a:r>
              <a:rPr sz="1200" spc="45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la</a:t>
            </a:r>
            <a:r>
              <a:rPr sz="1200" spc="50" dirty="0">
                <a:cs typeface="Arial MT"/>
              </a:rPr>
              <a:t> </a:t>
            </a:r>
            <a:r>
              <a:rPr sz="1200" spc="-70" dirty="0">
                <a:cs typeface="Arial MT"/>
              </a:rPr>
              <a:t>demande</a:t>
            </a:r>
            <a:endParaRPr sz="12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890010" cy="742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5" dirty="0">
                <a:solidFill>
                  <a:srgbClr val="7A0000"/>
                </a:solidFill>
                <a:latin typeface="Arial MT"/>
                <a:cs typeface="Arial MT"/>
              </a:rPr>
              <a:t>Rebase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plus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intéressant</a:t>
            </a:r>
            <a:endParaRPr sz="1400">
              <a:latin typeface="Arial MT"/>
              <a:cs typeface="Arial MT"/>
            </a:endParaRPr>
          </a:p>
          <a:p>
            <a:pPr marL="206375" marR="5080">
              <a:lnSpc>
                <a:spcPct val="102699"/>
              </a:lnSpc>
              <a:spcBef>
                <a:spcPts val="1215"/>
              </a:spcBef>
            </a:pPr>
            <a:r>
              <a:rPr sz="1100" spc="-80" dirty="0">
                <a:latin typeface="Arial MT"/>
                <a:cs typeface="Arial MT"/>
              </a:rPr>
              <a:t>Nous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voulons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remonter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développement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client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master,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mais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sans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prendre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partie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liée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server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08" y="1526959"/>
            <a:ext cx="3887687" cy="154887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100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0" dirty="0">
                <a:solidFill>
                  <a:srgbClr val="7A0000"/>
                </a:solidFill>
                <a:latin typeface="Arial MT"/>
                <a:cs typeface="Arial MT"/>
              </a:rPr>
              <a:t>Rebas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plu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intéressant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512074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679" y="1482291"/>
            <a:ext cx="26447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 dirty="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852320"/>
            <a:ext cx="65265" cy="65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4395" y="1768867"/>
            <a:ext cx="3534410" cy="956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706120">
              <a:lnSpc>
                <a:spcPct val="102600"/>
              </a:lnSpc>
              <a:spcBef>
                <a:spcPts val="55"/>
              </a:spcBef>
            </a:pPr>
            <a:r>
              <a:rPr sz="1100" spc="-40" dirty="0">
                <a:latin typeface="Arial MT"/>
                <a:cs typeface="Arial MT"/>
              </a:rPr>
              <a:t>–onto </a:t>
            </a:r>
            <a:r>
              <a:rPr sz="1100" spc="-60" dirty="0">
                <a:latin typeface="Arial MT"/>
                <a:cs typeface="Arial MT"/>
              </a:rPr>
              <a:t>master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préciser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base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(rattachement)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80" dirty="0">
                <a:latin typeface="Arial MT"/>
                <a:cs typeface="Arial MT"/>
              </a:rPr>
              <a:t>serveur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correspond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l’upstream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(détachement)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sz="1100" spc="-30" dirty="0">
                <a:latin typeface="Arial MT"/>
                <a:cs typeface="Arial MT"/>
              </a:rPr>
              <a:t>client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précise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rejouer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20" dirty="0">
                <a:latin typeface="Arial MT"/>
                <a:cs typeface="Arial MT"/>
              </a:rPr>
              <a:t>(git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fait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checkout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avant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rebase)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234425"/>
            <a:ext cx="65265" cy="652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444457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90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dangers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9193" y="1394662"/>
            <a:ext cx="4040504" cy="668020"/>
            <a:chOff x="309193" y="1394662"/>
            <a:chExt cx="4040504" cy="668020"/>
          </a:xfrm>
        </p:grpSpPr>
        <p:sp>
          <p:nvSpPr>
            <p:cNvPr id="9" name="object 9"/>
            <p:cNvSpPr/>
            <p:nvPr/>
          </p:nvSpPr>
          <p:spPr>
            <a:xfrm>
              <a:off x="309193" y="1394662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9994" y="1960575"/>
              <a:ext cx="101600" cy="101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0794" y="1947875"/>
              <a:ext cx="3938802" cy="114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8846" y="1445221"/>
              <a:ext cx="50751" cy="515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9193" y="1439078"/>
              <a:ext cx="3989704" cy="572770"/>
            </a:xfrm>
            <a:custGeom>
              <a:avLst/>
              <a:gdLst/>
              <a:ahLst/>
              <a:cxnLst/>
              <a:rect l="l" t="t" r="r" b="b"/>
              <a:pathLst>
                <a:path w="3989704" h="572769">
                  <a:moveTo>
                    <a:pt x="3989652" y="0"/>
                  </a:moveTo>
                  <a:lnTo>
                    <a:pt x="0" y="0"/>
                  </a:lnTo>
                  <a:lnTo>
                    <a:pt x="0" y="521496"/>
                  </a:lnTo>
                  <a:lnTo>
                    <a:pt x="4008" y="541221"/>
                  </a:lnTo>
                  <a:lnTo>
                    <a:pt x="14922" y="557374"/>
                  </a:lnTo>
                  <a:lnTo>
                    <a:pt x="31075" y="568288"/>
                  </a:lnTo>
                  <a:lnTo>
                    <a:pt x="50800" y="572297"/>
                  </a:lnTo>
                  <a:lnTo>
                    <a:pt x="3938852" y="572297"/>
                  </a:lnTo>
                  <a:lnTo>
                    <a:pt x="3958576" y="568288"/>
                  </a:lnTo>
                  <a:lnTo>
                    <a:pt x="3974729" y="557374"/>
                  </a:lnTo>
                  <a:lnTo>
                    <a:pt x="3985644" y="541221"/>
                  </a:lnTo>
                  <a:lnTo>
                    <a:pt x="3989652" y="521496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483315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69">
                  <a:moveTo>
                    <a:pt x="0" y="496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4706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98846" y="14579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8846" y="14452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8193" y="1515477"/>
            <a:ext cx="365188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51610" marR="5080" indent="-1439545">
              <a:lnSpc>
                <a:spcPct val="102600"/>
              </a:lnSpc>
              <a:spcBef>
                <a:spcPts val="55"/>
              </a:spcBef>
            </a:pPr>
            <a:r>
              <a:rPr sz="1100" spc="-85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Arial MT"/>
                <a:cs typeface="Arial MT"/>
              </a:rPr>
              <a:t>rebasez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jamais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Arial MT"/>
                <a:cs typeface="Arial MT"/>
              </a:rPr>
              <a:t>des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commits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qui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ont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déjà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été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FFFFFF"/>
                </a:solidFill>
                <a:latin typeface="Arial MT"/>
                <a:cs typeface="Arial MT"/>
              </a:rPr>
              <a:t>poussés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 MT"/>
                <a:cs typeface="Arial MT"/>
              </a:rPr>
              <a:t>sur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 MT"/>
                <a:cs typeface="Arial MT"/>
              </a:rPr>
              <a:t>un </a:t>
            </a:r>
            <a:r>
              <a:rPr sz="11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dépôt</a:t>
            </a:r>
            <a:r>
              <a:rPr sz="11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public.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4395" y="2062504"/>
            <a:ext cx="335978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206375" algn="just">
              <a:lnSpc>
                <a:spcPct val="102600"/>
              </a:lnSpc>
              <a:spcBef>
                <a:spcPts val="55"/>
              </a:spcBef>
            </a:pPr>
            <a:r>
              <a:rPr sz="1100" i="1" spc="5" dirty="0">
                <a:latin typeface="Arial"/>
                <a:cs typeface="Arial"/>
              </a:rPr>
              <a:t>If </a:t>
            </a:r>
            <a:r>
              <a:rPr sz="1100" i="1" spc="-75" dirty="0">
                <a:latin typeface="Arial"/>
                <a:cs typeface="Arial"/>
              </a:rPr>
              <a:t>you </a:t>
            </a:r>
            <a:r>
              <a:rPr sz="1100" i="1" spc="-35" dirty="0">
                <a:latin typeface="Arial"/>
                <a:cs typeface="Arial"/>
              </a:rPr>
              <a:t>follow </a:t>
            </a:r>
            <a:r>
              <a:rPr sz="1100" i="1" dirty="0">
                <a:latin typeface="Arial"/>
                <a:cs typeface="Arial"/>
              </a:rPr>
              <a:t>that </a:t>
            </a:r>
            <a:r>
              <a:rPr sz="1100" i="1" spc="-55" dirty="0">
                <a:latin typeface="Arial"/>
                <a:cs typeface="Arial"/>
              </a:rPr>
              <a:t>guideline, </a:t>
            </a:r>
            <a:r>
              <a:rPr sz="1100" i="1" spc="-30" dirty="0">
                <a:latin typeface="Arial"/>
                <a:cs typeface="Arial"/>
              </a:rPr>
              <a:t>you’ll </a:t>
            </a:r>
            <a:r>
              <a:rPr sz="1100" i="1" spc="-80" dirty="0">
                <a:latin typeface="Arial"/>
                <a:cs typeface="Arial"/>
              </a:rPr>
              <a:t>be </a:t>
            </a:r>
            <a:r>
              <a:rPr sz="1100" i="1" spc="-35" dirty="0">
                <a:latin typeface="Arial"/>
                <a:cs typeface="Arial"/>
              </a:rPr>
              <a:t>fine. </a:t>
            </a:r>
            <a:r>
              <a:rPr sz="1100" i="1" spc="5" dirty="0">
                <a:latin typeface="Arial"/>
                <a:cs typeface="Arial"/>
              </a:rPr>
              <a:t>If </a:t>
            </a:r>
            <a:r>
              <a:rPr sz="1100" i="1" spc="-75" dirty="0">
                <a:latin typeface="Arial"/>
                <a:cs typeface="Arial"/>
              </a:rPr>
              <a:t>you </a:t>
            </a:r>
            <a:r>
              <a:rPr sz="1100" i="1" spc="-15" dirty="0">
                <a:latin typeface="Arial"/>
                <a:cs typeface="Arial"/>
              </a:rPr>
              <a:t>don’t, 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i="1" spc="-70" dirty="0">
                <a:latin typeface="Arial"/>
                <a:cs typeface="Arial"/>
              </a:rPr>
              <a:t>people </a:t>
            </a:r>
            <a:r>
              <a:rPr sz="1100" i="1" spc="-10" dirty="0">
                <a:latin typeface="Arial"/>
                <a:cs typeface="Arial"/>
              </a:rPr>
              <a:t>will </a:t>
            </a:r>
            <a:r>
              <a:rPr sz="1100" i="1" spc="-55" dirty="0">
                <a:latin typeface="Arial"/>
                <a:cs typeface="Arial"/>
              </a:rPr>
              <a:t>hate </a:t>
            </a:r>
            <a:r>
              <a:rPr sz="1100" i="1" spc="-60" dirty="0">
                <a:latin typeface="Arial"/>
                <a:cs typeface="Arial"/>
              </a:rPr>
              <a:t>you, </a:t>
            </a:r>
            <a:r>
              <a:rPr sz="1100" i="1" spc="-70" dirty="0">
                <a:latin typeface="Arial"/>
                <a:cs typeface="Arial"/>
              </a:rPr>
              <a:t>and </a:t>
            </a:r>
            <a:r>
              <a:rPr sz="1100" i="1" spc="-25" dirty="0">
                <a:latin typeface="Arial"/>
                <a:cs typeface="Arial"/>
              </a:rPr>
              <a:t>you’ll </a:t>
            </a:r>
            <a:r>
              <a:rPr sz="1100" i="1" spc="-80" dirty="0">
                <a:latin typeface="Arial"/>
                <a:cs typeface="Arial"/>
              </a:rPr>
              <a:t>be scorned </a:t>
            </a:r>
            <a:r>
              <a:rPr sz="1100" i="1" spc="-70" dirty="0">
                <a:latin typeface="Arial"/>
                <a:cs typeface="Arial"/>
              </a:rPr>
              <a:t>by </a:t>
            </a:r>
            <a:r>
              <a:rPr sz="1100" i="1" spc="-55" dirty="0">
                <a:latin typeface="Arial"/>
                <a:cs typeface="Arial"/>
              </a:rPr>
              <a:t>friends </a:t>
            </a:r>
            <a:r>
              <a:rPr sz="1100" i="1" spc="-70" dirty="0">
                <a:latin typeface="Arial"/>
                <a:cs typeface="Arial"/>
              </a:rPr>
              <a:t>and 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i="1" spc="-40" dirty="0">
                <a:latin typeface="Arial"/>
                <a:cs typeface="Arial"/>
              </a:rPr>
              <a:t>family.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90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dangers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20620"/>
            <a:ext cx="3257550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faîtes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80" dirty="0">
                <a:latin typeface="Arial MT"/>
                <a:cs typeface="Arial MT"/>
              </a:rPr>
              <a:t>rebase,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1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réécrivez </a:t>
            </a:r>
            <a:r>
              <a:rPr sz="1100" spc="-25" dirty="0">
                <a:latin typeface="Arial MT"/>
                <a:cs typeface="Arial MT"/>
              </a:rPr>
              <a:t>l’histoire. 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Ceux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qui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ont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déjà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tirer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histoire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précédente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devront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re-fusionner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nouvelle.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0" dirty="0">
                <a:latin typeface="Arial MT"/>
                <a:cs typeface="Arial MT"/>
              </a:rPr>
              <a:t>Question: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rebaser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fusionner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42998" y="1741967"/>
            <a:ext cx="7213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CC0000"/>
                </a:solidFill>
                <a:latin typeface="Arial MT"/>
                <a:cs typeface="Arial MT"/>
                <a:hlinkClick r:id="rId5" action="ppaction://hlinksldjump"/>
              </a:rPr>
              <a:t>Utilitaires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172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Principe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17547"/>
            <a:ext cx="3892550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5" dirty="0">
                <a:latin typeface="Arial MT"/>
                <a:cs typeface="Arial MT"/>
              </a:rPr>
              <a:t>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voulez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basculer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en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cours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impropre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  <a:p>
            <a:pPr marL="12700" marR="22860">
              <a:lnSpc>
                <a:spcPct val="102600"/>
              </a:lnSpc>
            </a:pPr>
            <a:r>
              <a:rPr sz="1100" spc="-15" dirty="0">
                <a:latin typeface="Arial MT"/>
                <a:cs typeface="Arial MT"/>
              </a:rPr>
              <a:t>Git </a:t>
            </a:r>
            <a:r>
              <a:rPr sz="1100" spc="-70" dirty="0">
                <a:latin typeface="Arial MT"/>
                <a:cs typeface="Arial MT"/>
              </a:rPr>
              <a:t>stash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sauvegarder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pile </a:t>
            </a:r>
            <a:r>
              <a:rPr sz="1100" spc="-5" dirty="0">
                <a:latin typeface="Arial MT"/>
                <a:cs typeface="Arial MT"/>
              </a:rPr>
              <a:t>l’état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 </a:t>
            </a:r>
            <a:r>
              <a:rPr sz="1100" spc="-70" dirty="0">
                <a:latin typeface="Arial MT"/>
                <a:cs typeface="Arial MT"/>
              </a:rPr>
              <a:t>copie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(fichiers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indexés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modifiés).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347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Exemple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d’utilisation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532558"/>
            <a:ext cx="3291204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Arial MT"/>
                <a:cs typeface="Arial MT"/>
              </a:rPr>
              <a:t>Créer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-10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 </a:t>
            </a:r>
            <a:r>
              <a:rPr sz="1100" spc="-25" dirty="0">
                <a:latin typeface="Arial MT"/>
                <a:cs typeface="Arial MT"/>
              </a:rPr>
              <a:t>et </a:t>
            </a:r>
            <a:r>
              <a:rPr sz="1100" spc="-65" dirty="0">
                <a:latin typeface="Arial MT"/>
                <a:cs typeface="Arial MT"/>
              </a:rPr>
              <a:t>indexer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certaines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d’entre </a:t>
            </a:r>
            <a:r>
              <a:rPr sz="1100" spc="-70" dirty="0">
                <a:latin typeface="Arial MT"/>
                <a:cs typeface="Arial MT"/>
              </a:rPr>
              <a:t>elles.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Contrôler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status</a:t>
            </a:r>
            <a:r>
              <a:rPr sz="1100" spc="-1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8805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268942"/>
            <a:ext cx="27952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propre.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1644014" cy="772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Exemple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d’utilisation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</a:pPr>
            <a:r>
              <a:rPr sz="1100" spc="-30" dirty="0">
                <a:latin typeface="Arial MT"/>
                <a:cs typeface="Arial MT"/>
              </a:rPr>
              <a:t>Vérification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remise: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9854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779434"/>
            <a:ext cx="28448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Restauration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dernière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remisées: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162860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2343733"/>
            <a:ext cx="29521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Restauration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spécifiques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remisées: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994" y="272715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920490" cy="9798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Restauration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restauration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remise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retrouver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l’état.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35" dirty="0">
                <a:latin typeface="Arial MT"/>
                <a:cs typeface="Arial MT"/>
              </a:rPr>
              <a:t>L’indexation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n’est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réappliquer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défaut.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Pour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cela: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0503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10084"/>
            <a:ext cx="1623695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7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80" dirty="0">
                <a:latin typeface="Arial MT"/>
                <a:cs typeface="Arial MT"/>
              </a:rPr>
              <a:t>Suppression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remise: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69350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2550222"/>
            <a:ext cx="27736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Restauration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suivi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suppression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immédiate: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994" y="293364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9340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Bo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n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à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savoir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979396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2189429"/>
            <a:ext cx="65265" cy="6526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7294" y="1475878"/>
            <a:ext cx="3869054" cy="10699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Arial MT"/>
                <a:cs typeface="Arial MT"/>
              </a:rPr>
              <a:t>L’utilisation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75" dirty="0">
                <a:latin typeface="Arial MT"/>
                <a:cs typeface="Arial MT"/>
              </a:rPr>
              <a:t>remise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peu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exigeante.</a:t>
            </a:r>
            <a:r>
              <a:rPr sz="1100" spc="-60" dirty="0">
                <a:latin typeface="Arial MT"/>
                <a:cs typeface="Arial MT"/>
              </a:rPr>
              <a:t> Non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nécessaire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pour </a:t>
            </a:r>
            <a:r>
              <a:rPr sz="1100" spc="-50" dirty="0">
                <a:latin typeface="Arial MT"/>
                <a:cs typeface="Arial MT"/>
              </a:rPr>
              <a:t>la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restauration:</a:t>
            </a:r>
            <a:endParaRPr sz="1100">
              <a:latin typeface="Arial MT"/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635"/>
              </a:spcBef>
            </a:pP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propre</a:t>
            </a:r>
            <a:endParaRPr sz="1100">
              <a:latin typeface="Arial MT"/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50" dirty="0">
                <a:latin typeface="Arial MT"/>
                <a:cs typeface="Arial MT"/>
              </a:rPr>
              <a:t>être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où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remisage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été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effectuer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00" spc="-75" dirty="0">
                <a:latin typeface="Arial MT"/>
                <a:cs typeface="Arial MT"/>
              </a:rPr>
              <a:t>En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cas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conflits,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Git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propose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fusion.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45059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cs typeface="Arial MT"/>
              </a:rPr>
              <a:t>centralisé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0" dirty="0">
                <a:solidFill>
                  <a:srgbClr val="7A0000"/>
                </a:solidFill>
                <a:cs typeface="Arial MT"/>
              </a:rPr>
              <a:t>-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fonctionnement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593519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466289"/>
            <a:ext cx="3075940" cy="1075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5" dirty="0">
                <a:cs typeface="Arial MT"/>
              </a:rPr>
              <a:t>Permet</a:t>
            </a:r>
            <a:r>
              <a:rPr sz="1100" spc="4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le</a:t>
            </a:r>
            <a:r>
              <a:rPr sz="1100" spc="45" dirty="0">
                <a:cs typeface="Arial MT"/>
              </a:rPr>
              <a:t> </a:t>
            </a:r>
            <a:r>
              <a:rPr sz="1100" spc="-25" dirty="0">
                <a:cs typeface="Arial MT"/>
              </a:rPr>
              <a:t>travail</a:t>
            </a:r>
            <a:r>
              <a:rPr sz="1100" spc="45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collaboratif</a:t>
            </a:r>
            <a:endParaRPr sz="1100" dirty="0">
              <a:cs typeface="Arial MT"/>
            </a:endParaRPr>
          </a:p>
          <a:p>
            <a:pPr marL="12700" marR="504825">
              <a:lnSpc>
                <a:spcPct val="125299"/>
              </a:lnSpc>
            </a:pPr>
            <a:r>
              <a:rPr sz="1100" spc="-75" dirty="0">
                <a:cs typeface="Arial MT"/>
              </a:rPr>
              <a:t>Serveur</a:t>
            </a:r>
            <a:r>
              <a:rPr sz="1100" spc="-7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unique</a:t>
            </a:r>
            <a:r>
              <a:rPr sz="1100" spc="-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contenant toutes </a:t>
            </a:r>
            <a:r>
              <a:rPr sz="1100" spc="-90" dirty="0">
                <a:cs typeface="Arial MT"/>
              </a:rPr>
              <a:t>les</a:t>
            </a:r>
            <a:r>
              <a:rPr sz="1100" spc="-8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 </a:t>
            </a:r>
            <a:r>
              <a:rPr sz="1100" spc="-29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Clients</a:t>
            </a:r>
            <a:r>
              <a:rPr sz="1100" spc="5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multiples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empruntant</a:t>
            </a:r>
            <a:r>
              <a:rPr sz="1100" spc="50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fichiers</a:t>
            </a:r>
            <a:endParaRPr sz="1100" dirty="0">
              <a:cs typeface="Arial MT"/>
            </a:endParaRPr>
          </a:p>
          <a:p>
            <a:pPr marL="12700" marR="5080">
              <a:lnSpc>
                <a:spcPct val="125299"/>
              </a:lnSpc>
            </a:pPr>
            <a:r>
              <a:rPr sz="1100" spc="-55" dirty="0">
                <a:cs typeface="Arial MT"/>
              </a:rPr>
              <a:t>Mode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fonctionnement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standard</a:t>
            </a:r>
            <a:r>
              <a:rPr sz="1100" spc="5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durant</a:t>
            </a:r>
            <a:r>
              <a:rPr sz="1100" spc="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5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années </a:t>
            </a:r>
            <a:r>
              <a:rPr sz="1100" spc="-29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CVS</a:t>
            </a:r>
            <a:r>
              <a:rPr sz="1100" spc="-35" dirty="0">
                <a:cs typeface="Arial MT"/>
              </a:rPr>
              <a:t>,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Subversion,</a:t>
            </a:r>
            <a:r>
              <a:rPr sz="1100" spc="5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P</a:t>
            </a:r>
            <a:r>
              <a:rPr sz="1100" spc="-45" dirty="0">
                <a:cs typeface="Arial MT"/>
              </a:rPr>
              <a:t>erf</a:t>
            </a:r>
            <a:r>
              <a:rPr sz="1100" spc="-95" dirty="0">
                <a:cs typeface="Arial MT"/>
              </a:rPr>
              <a:t>o</a:t>
            </a:r>
            <a:r>
              <a:rPr sz="1100" spc="-65" dirty="0">
                <a:cs typeface="Arial MT"/>
              </a:rPr>
              <a:t>rce</a:t>
            </a:r>
            <a:r>
              <a:rPr sz="1100" spc="5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2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2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endParaRPr sz="1100" dirty="0"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803552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013585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2223604"/>
            <a:ext cx="65265" cy="652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433637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423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Créer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une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66569"/>
            <a:ext cx="2301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Créer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partir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remise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4999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hn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58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Modifier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le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dernier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04669"/>
            <a:ext cx="37236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 MT"/>
                <a:cs typeface="Arial MT"/>
              </a:rPr>
              <a:t>Réécrire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message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indexées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cours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78809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09193" y="2009546"/>
            <a:ext cx="4040504" cy="668020"/>
            <a:chOff x="309193" y="2009546"/>
            <a:chExt cx="4040504" cy="668020"/>
          </a:xfrm>
        </p:grpSpPr>
        <p:sp>
          <p:nvSpPr>
            <p:cNvPr id="11" name="object 11"/>
            <p:cNvSpPr/>
            <p:nvPr/>
          </p:nvSpPr>
          <p:spPr>
            <a:xfrm>
              <a:off x="309193" y="200954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994" y="2575471"/>
              <a:ext cx="10160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794" y="2562771"/>
              <a:ext cx="3938802" cy="114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8846" y="2060117"/>
              <a:ext cx="50751" cy="51535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9193" y="2053974"/>
              <a:ext cx="3989704" cy="572770"/>
            </a:xfrm>
            <a:custGeom>
              <a:avLst/>
              <a:gdLst/>
              <a:ahLst/>
              <a:cxnLst/>
              <a:rect l="l" t="t" r="r" b="b"/>
              <a:pathLst>
                <a:path w="3989704" h="572769">
                  <a:moveTo>
                    <a:pt x="3989652" y="0"/>
                  </a:moveTo>
                  <a:lnTo>
                    <a:pt x="0" y="0"/>
                  </a:lnTo>
                  <a:lnTo>
                    <a:pt x="0" y="521496"/>
                  </a:lnTo>
                  <a:lnTo>
                    <a:pt x="4008" y="541221"/>
                  </a:lnTo>
                  <a:lnTo>
                    <a:pt x="14922" y="557374"/>
                  </a:lnTo>
                  <a:lnTo>
                    <a:pt x="31075" y="568288"/>
                  </a:lnTo>
                  <a:lnTo>
                    <a:pt x="50800" y="572297"/>
                  </a:lnTo>
                  <a:lnTo>
                    <a:pt x="3938852" y="572297"/>
                  </a:lnTo>
                  <a:lnTo>
                    <a:pt x="3958576" y="568288"/>
                  </a:lnTo>
                  <a:lnTo>
                    <a:pt x="3974729" y="557374"/>
                  </a:lnTo>
                  <a:lnTo>
                    <a:pt x="3985644" y="541221"/>
                  </a:lnTo>
                  <a:lnTo>
                    <a:pt x="3989652" y="521496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98846" y="2098211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69">
                  <a:moveTo>
                    <a:pt x="0" y="496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8846" y="208551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98846" y="207281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98846" y="206011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2679" y="1758301"/>
            <a:ext cx="3801110" cy="735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8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>
              <a:latin typeface="Tahoma"/>
              <a:cs typeface="Tahoma"/>
            </a:endParaRPr>
          </a:p>
          <a:p>
            <a:pPr marL="1577340" marR="5080" indent="-1463675">
              <a:lnSpc>
                <a:spcPct val="102600"/>
              </a:lnSpc>
            </a:pPr>
            <a:r>
              <a:rPr sz="1100" spc="-85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modifier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jamais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Arial MT"/>
                <a:cs typeface="Arial MT"/>
              </a:rPr>
              <a:t>des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commits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qui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ont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déjà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été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FFFFFF"/>
                </a:solidFill>
                <a:latin typeface="Arial MT"/>
                <a:cs typeface="Arial MT"/>
              </a:rPr>
              <a:t>poussés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 MT"/>
                <a:cs typeface="Arial MT"/>
              </a:rPr>
              <a:t>sur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 MT"/>
                <a:cs typeface="Arial MT"/>
              </a:rPr>
              <a:t>un </a:t>
            </a:r>
            <a:r>
              <a:rPr sz="11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dépôt</a:t>
            </a:r>
            <a:r>
              <a:rPr sz="11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public.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58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Modifier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le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dernier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9193" y="2158072"/>
            <a:ext cx="4040504" cy="468630"/>
            <a:chOff x="309193" y="2158072"/>
            <a:chExt cx="4040504" cy="468630"/>
          </a:xfrm>
        </p:grpSpPr>
        <p:sp>
          <p:nvSpPr>
            <p:cNvPr id="9" name="object 9"/>
            <p:cNvSpPr/>
            <p:nvPr/>
          </p:nvSpPr>
          <p:spPr>
            <a:xfrm>
              <a:off x="309193" y="2158072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994" y="2524988"/>
              <a:ext cx="101600" cy="101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794" y="2512288"/>
              <a:ext cx="3938802" cy="114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8846" y="2208631"/>
              <a:ext cx="50751" cy="3163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9193" y="2202501"/>
              <a:ext cx="3989704" cy="373380"/>
            </a:xfrm>
            <a:custGeom>
              <a:avLst/>
              <a:gdLst/>
              <a:ahLst/>
              <a:cxnLst/>
              <a:rect l="l" t="t" r="r" b="b"/>
              <a:pathLst>
                <a:path w="3989704" h="373380">
                  <a:moveTo>
                    <a:pt x="3989652" y="0"/>
                  </a:moveTo>
                  <a:lnTo>
                    <a:pt x="0" y="0"/>
                  </a:lnTo>
                  <a:lnTo>
                    <a:pt x="0" y="322486"/>
                  </a:lnTo>
                  <a:lnTo>
                    <a:pt x="4008" y="342211"/>
                  </a:lnTo>
                  <a:lnTo>
                    <a:pt x="14922" y="358364"/>
                  </a:lnTo>
                  <a:lnTo>
                    <a:pt x="31075" y="369278"/>
                  </a:lnTo>
                  <a:lnTo>
                    <a:pt x="50800" y="373287"/>
                  </a:lnTo>
                  <a:lnTo>
                    <a:pt x="3938852" y="373287"/>
                  </a:lnTo>
                  <a:lnTo>
                    <a:pt x="3958576" y="369278"/>
                  </a:lnTo>
                  <a:lnTo>
                    <a:pt x="3974729" y="358364"/>
                  </a:lnTo>
                  <a:lnTo>
                    <a:pt x="3985644" y="342211"/>
                  </a:lnTo>
                  <a:lnTo>
                    <a:pt x="3989652" y="322486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2246739"/>
              <a:ext cx="0" cy="297815"/>
            </a:xfrm>
            <a:custGeom>
              <a:avLst/>
              <a:gdLst/>
              <a:ahLst/>
              <a:cxnLst/>
              <a:rect l="l" t="t" r="r" b="b"/>
              <a:pathLst>
                <a:path h="297814">
                  <a:moveTo>
                    <a:pt x="0" y="2972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22340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98846" y="22213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8846" y="22086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7294" y="1438324"/>
            <a:ext cx="3725545" cy="10325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70" dirty="0">
                <a:latin typeface="Arial MT"/>
                <a:cs typeface="Arial MT"/>
              </a:rPr>
              <a:t>Réécrire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l’histoire </a:t>
            </a:r>
            <a:r>
              <a:rPr sz="1100" spc="-55" dirty="0">
                <a:latin typeface="Arial MT"/>
                <a:cs typeface="Arial MT"/>
              </a:rPr>
              <a:t>d’une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déjà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poussée</a:t>
            </a:r>
            <a:r>
              <a:rPr sz="1100" spc="-10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mauvaise 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idée,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toute </a:t>
            </a:r>
            <a:r>
              <a:rPr sz="1100" spc="-80" dirty="0">
                <a:latin typeface="Arial MT"/>
                <a:cs typeface="Arial MT"/>
              </a:rPr>
              <a:t>personne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aval </a:t>
            </a:r>
            <a:r>
              <a:rPr sz="1100" spc="-65" dirty="0">
                <a:latin typeface="Arial MT"/>
                <a:cs typeface="Arial MT"/>
              </a:rPr>
              <a:t>est </a:t>
            </a:r>
            <a:r>
              <a:rPr sz="1100" spc="-70" dirty="0">
                <a:latin typeface="Arial MT"/>
                <a:cs typeface="Arial MT"/>
              </a:rPr>
              <a:t>forcée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corriger </a:t>
            </a:r>
            <a:r>
              <a:rPr sz="1100" spc="-60" dirty="0">
                <a:latin typeface="Arial MT"/>
                <a:cs typeface="Arial MT"/>
              </a:rPr>
              <a:t>manuellement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historique.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80" dirty="0">
                <a:latin typeface="Arial MT"/>
                <a:cs typeface="Arial MT"/>
              </a:rPr>
              <a:t>Même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s’il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5" dirty="0">
                <a:latin typeface="Arial MT"/>
                <a:cs typeface="Arial MT"/>
              </a:rPr>
              <a:t>se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sortir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genre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situation.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243204">
              <a:lnSpc>
                <a:spcPct val="100000"/>
              </a:lnSpc>
            </a:pP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vraie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solution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d’éviter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réécrire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l’histoire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amont.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07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Rebasag</a:t>
            </a: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intéractif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11997"/>
            <a:ext cx="3780790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77470">
              <a:lnSpc>
                <a:spcPct val="102699"/>
              </a:lnSpc>
              <a:spcBef>
                <a:spcPts val="5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rebasage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rejouer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série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ailleurs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(mais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également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soi-même!)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-75" dirty="0">
                <a:latin typeface="Arial MT"/>
                <a:cs typeface="Arial MT"/>
              </a:rPr>
              <a:t> mode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interactif </a:t>
            </a:r>
            <a:r>
              <a:rPr sz="1100" spc="-75" dirty="0">
                <a:latin typeface="Arial MT"/>
                <a:cs typeface="Arial MT"/>
              </a:rPr>
              <a:t>va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nous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servir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interrompre la lecture </a:t>
            </a:r>
            <a:r>
              <a:rPr sz="1100" spc="-25" dirty="0">
                <a:latin typeface="Arial MT"/>
                <a:cs typeface="Arial MT"/>
              </a:rPr>
              <a:t>et </a:t>
            </a:r>
            <a:r>
              <a:rPr sz="1100" spc="-45" dirty="0">
                <a:latin typeface="Arial MT"/>
                <a:cs typeface="Arial MT"/>
              </a:rPr>
              <a:t>venir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interagir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où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nous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voulons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changer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l’histoire.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2311654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679" y="2281871"/>
            <a:ext cx="1677035" cy="26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07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Rebasag</a:t>
            </a: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intéractif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5444" y="1043076"/>
            <a:ext cx="2937052" cy="183565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59994" y="3161525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679" y="3131742"/>
            <a:ext cx="14363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~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1380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Édition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script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20620"/>
            <a:ext cx="3855720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Nous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obtenons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alors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l’accès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script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rebasage.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script </a:t>
            </a:r>
            <a:r>
              <a:rPr sz="1100" spc="-70" dirty="0">
                <a:latin typeface="Arial MT"/>
                <a:cs typeface="Arial MT"/>
              </a:rPr>
              <a:t>représente</a:t>
            </a:r>
            <a:r>
              <a:rPr sz="1100" spc="-65" dirty="0">
                <a:latin typeface="Arial MT"/>
                <a:cs typeface="Arial MT"/>
              </a:rPr>
              <a:t> 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«scénario»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-10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commits </a:t>
            </a:r>
            <a:r>
              <a:rPr sz="1100" spc="-40" dirty="0">
                <a:latin typeface="Arial MT"/>
                <a:cs typeface="Arial MT"/>
              </a:rPr>
              <a:t>qui </a:t>
            </a:r>
            <a:r>
              <a:rPr sz="1100" spc="-55" dirty="0">
                <a:latin typeface="Arial MT"/>
                <a:cs typeface="Arial MT"/>
              </a:rPr>
              <a:t>seront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produits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commits </a:t>
            </a:r>
            <a:r>
              <a:rPr sz="1100" spc="-65" dirty="0">
                <a:latin typeface="Arial MT"/>
                <a:cs typeface="Arial MT"/>
              </a:rPr>
              <a:t>apparaissent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donc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l’ordre </a:t>
            </a:r>
            <a:r>
              <a:rPr sz="1100" spc="-55" dirty="0">
                <a:latin typeface="Arial MT"/>
                <a:cs typeface="Arial MT"/>
              </a:rPr>
              <a:t>chronologique,</a:t>
            </a:r>
            <a:r>
              <a:rPr sz="1100" spc="19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 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l’inverse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git-log.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1380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Édition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script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369796"/>
            <a:ext cx="3888104" cy="1562735"/>
          </a:xfrm>
          <a:custGeom>
            <a:avLst/>
            <a:gdLst/>
            <a:ahLst/>
            <a:cxnLst/>
            <a:rect l="l" t="t" r="r" b="b"/>
            <a:pathLst>
              <a:path w="3888104" h="1562735">
                <a:moveTo>
                  <a:pt x="3888003" y="1322197"/>
                </a:moveTo>
                <a:lnTo>
                  <a:pt x="0" y="1322197"/>
                </a:lnTo>
                <a:lnTo>
                  <a:pt x="0" y="1442389"/>
                </a:lnTo>
                <a:lnTo>
                  <a:pt x="0" y="1562582"/>
                </a:lnTo>
                <a:lnTo>
                  <a:pt x="3888003" y="1562582"/>
                </a:lnTo>
                <a:lnTo>
                  <a:pt x="3888003" y="1442389"/>
                </a:lnTo>
                <a:lnTo>
                  <a:pt x="3888003" y="1322197"/>
                </a:lnTo>
                <a:close/>
              </a:path>
              <a:path w="3888104" h="1562735">
                <a:moveTo>
                  <a:pt x="3888003" y="1081798"/>
                </a:moveTo>
                <a:lnTo>
                  <a:pt x="0" y="1081798"/>
                </a:lnTo>
                <a:lnTo>
                  <a:pt x="0" y="1201991"/>
                </a:lnTo>
                <a:lnTo>
                  <a:pt x="0" y="1322184"/>
                </a:lnTo>
                <a:lnTo>
                  <a:pt x="3888003" y="1322184"/>
                </a:lnTo>
                <a:lnTo>
                  <a:pt x="3888003" y="1201991"/>
                </a:lnTo>
                <a:lnTo>
                  <a:pt x="3888003" y="1081798"/>
                </a:lnTo>
                <a:close/>
              </a:path>
              <a:path w="3888104" h="1562735">
                <a:moveTo>
                  <a:pt x="3888003" y="841400"/>
                </a:moveTo>
                <a:lnTo>
                  <a:pt x="0" y="841400"/>
                </a:lnTo>
                <a:lnTo>
                  <a:pt x="0" y="961593"/>
                </a:lnTo>
                <a:lnTo>
                  <a:pt x="0" y="1081786"/>
                </a:lnTo>
                <a:lnTo>
                  <a:pt x="3888003" y="1081786"/>
                </a:lnTo>
                <a:lnTo>
                  <a:pt x="3888003" y="961593"/>
                </a:lnTo>
                <a:lnTo>
                  <a:pt x="3888003" y="841400"/>
                </a:lnTo>
                <a:close/>
              </a:path>
              <a:path w="3888104" h="1562735">
                <a:moveTo>
                  <a:pt x="3888003" y="601002"/>
                </a:moveTo>
                <a:lnTo>
                  <a:pt x="0" y="601002"/>
                </a:lnTo>
                <a:lnTo>
                  <a:pt x="0" y="721194"/>
                </a:lnTo>
                <a:lnTo>
                  <a:pt x="0" y="841387"/>
                </a:lnTo>
                <a:lnTo>
                  <a:pt x="3888003" y="841387"/>
                </a:lnTo>
                <a:lnTo>
                  <a:pt x="3888003" y="721194"/>
                </a:lnTo>
                <a:lnTo>
                  <a:pt x="3888003" y="601002"/>
                </a:lnTo>
                <a:close/>
              </a:path>
              <a:path w="3888104" h="1562735">
                <a:moveTo>
                  <a:pt x="3888003" y="360603"/>
                </a:moveTo>
                <a:lnTo>
                  <a:pt x="0" y="360603"/>
                </a:lnTo>
                <a:lnTo>
                  <a:pt x="0" y="480796"/>
                </a:lnTo>
                <a:lnTo>
                  <a:pt x="0" y="600989"/>
                </a:lnTo>
                <a:lnTo>
                  <a:pt x="3888003" y="600989"/>
                </a:lnTo>
                <a:lnTo>
                  <a:pt x="3888003" y="480796"/>
                </a:lnTo>
                <a:lnTo>
                  <a:pt x="3888003" y="360603"/>
                </a:lnTo>
                <a:close/>
              </a:path>
              <a:path w="3888104" h="1562735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1562735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4759" y="1340013"/>
            <a:ext cx="3940175" cy="158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ts val="955"/>
              </a:lnSpc>
              <a:spcBef>
                <a:spcPts val="95"/>
              </a:spcBef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40005" marR="432434">
              <a:lnSpc>
                <a:spcPts val="950"/>
              </a:lnSpc>
              <a:spcBef>
                <a:spcPts val="35"/>
              </a:spcBef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 </a:t>
            </a:r>
            <a:r>
              <a:rPr sz="8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310154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updated</a:t>
            </a:r>
            <a:r>
              <a:rPr sz="800" spc="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blame </a:t>
            </a:r>
            <a:r>
              <a:rPr sz="8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105" dirty="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sz="800" spc="10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2700" marR="1472565">
              <a:lnSpc>
                <a:spcPts val="950"/>
              </a:lnSpc>
              <a:spcBef>
                <a:spcPts val="940"/>
              </a:spcBef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800" i="1" spc="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5" dirty="0">
                <a:solidFill>
                  <a:srgbClr val="FFFFFF"/>
                </a:solidFill>
                <a:latin typeface="Trebuchet MS"/>
                <a:cs typeface="Trebuchet MS"/>
              </a:rPr>
              <a:t>Rebase </a:t>
            </a:r>
            <a:r>
              <a:rPr sz="800" i="1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710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. .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onto </a:t>
            </a:r>
            <a:r>
              <a:rPr sz="800" i="1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710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8 </a:t>
            </a:r>
            <a:r>
              <a:rPr sz="800" i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ts val="905"/>
              </a:lnSpc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ts val="944"/>
              </a:lnSpc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   </a:t>
            </a:r>
            <a:r>
              <a:rPr sz="800" i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 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00">
              <a:latin typeface="Trebuchet MS"/>
              <a:cs typeface="Trebuchet MS"/>
            </a:endParaRPr>
          </a:p>
          <a:p>
            <a:pPr marL="12700" marR="433705">
              <a:lnSpc>
                <a:spcPts val="950"/>
              </a:lnSpc>
              <a:spcBef>
                <a:spcPts val="30"/>
              </a:spcBef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   </a:t>
            </a:r>
            <a:r>
              <a:rPr sz="800" i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800" i="1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i="1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8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800" i="1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1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i="1" spc="-4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ts val="905"/>
              </a:lnSpc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800" i="1" spc="7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squash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800" i="1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5" dirty="0">
                <a:solidFill>
                  <a:srgbClr val="FFFFFF"/>
                </a:solidFill>
                <a:latin typeface="Trebuchet MS"/>
                <a:cs typeface="Trebuchet MS"/>
              </a:rPr>
              <a:t>commit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800" i="1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meld </a:t>
            </a:r>
            <a:r>
              <a:rPr sz="800" i="1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commit</a:t>
            </a:r>
            <a:endParaRPr sz="800">
              <a:latin typeface="Trebuchet MS"/>
              <a:cs typeface="Trebuchet MS"/>
            </a:endParaRPr>
          </a:p>
          <a:p>
            <a:pPr marL="12700" marR="5080">
              <a:lnSpc>
                <a:spcPts val="950"/>
              </a:lnSpc>
              <a:spcBef>
                <a:spcPts val="35"/>
              </a:spcBef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   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60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800" i="1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60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m  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r</a:t>
            </a:r>
            <a:r>
              <a:rPr sz="800" i="1" spc="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u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4606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Exécution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interactive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38347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 MT"/>
                <a:cs typeface="Arial MT"/>
              </a:rPr>
              <a:t>Lors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«point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d’arrêt»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nous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pouvons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éditer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courant: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3885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729312"/>
            <a:ext cx="3550920" cy="7766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8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notre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terminé,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nous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passer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l’étape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suivante: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b="1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b="1" spc="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b="1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b="1" spc="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spc="8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800" b="1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847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5" dirty="0">
                <a:solidFill>
                  <a:srgbClr val="7A0000"/>
                </a:solidFill>
                <a:latin typeface="Arial MT"/>
                <a:cs typeface="Arial MT"/>
              </a:rPr>
              <a:t>Ré</a:t>
            </a:r>
            <a:r>
              <a:rPr sz="1400" spc="-165" dirty="0">
                <a:solidFill>
                  <a:srgbClr val="7A0000"/>
                </a:solidFill>
                <a:latin typeface="Arial MT"/>
                <a:cs typeface="Arial MT"/>
              </a:rPr>
              <a:t>o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rdonner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9994" y="1693697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ts val="815"/>
              </a:lnSpc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5240">
              <a:lnSpc>
                <a:spcPts val="955"/>
              </a:lnSpc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 </a:t>
            </a:r>
            <a:r>
              <a:rPr sz="8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310154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updated</a:t>
            </a:r>
            <a:r>
              <a:rPr sz="800" spc="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blame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206129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ts val="815"/>
              </a:lnSpc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 </a:t>
            </a:r>
            <a:r>
              <a:rPr sz="8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310154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updated</a:t>
            </a:r>
            <a:r>
              <a:rPr sz="800" spc="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blame</a:t>
            </a:r>
            <a:endParaRPr sz="800">
              <a:latin typeface="Tahoma"/>
              <a:cs typeface="Tahoma"/>
            </a:endParaRPr>
          </a:p>
          <a:p>
            <a:pPr marL="15240">
              <a:lnSpc>
                <a:spcPts val="955"/>
              </a:lnSpc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518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Écraser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850593"/>
            <a:ext cx="3888104" cy="360680"/>
          </a:xfrm>
          <a:custGeom>
            <a:avLst/>
            <a:gdLst/>
            <a:ahLst/>
            <a:cxnLst/>
            <a:rect l="l" t="t" r="r" b="b"/>
            <a:pathLst>
              <a:path w="3888104" h="360680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36068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9651" y="1820810"/>
            <a:ext cx="3616325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ts val="955"/>
              </a:lnSpc>
              <a:spcBef>
                <a:spcPts val="95"/>
              </a:spcBef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ts val="950"/>
              </a:lnSpc>
              <a:spcBef>
                <a:spcPts val="35"/>
              </a:spcBef>
            </a:pP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squash</a:t>
            </a:r>
            <a:r>
              <a:rPr sz="8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310154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updated</a:t>
            </a:r>
            <a:r>
              <a:rPr sz="8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blame </a:t>
            </a:r>
            <a:r>
              <a:rPr sz="8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squash</a:t>
            </a:r>
            <a:r>
              <a:rPr sz="8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105" dirty="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sz="800" spc="10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803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cs typeface="Arial MT"/>
              </a:rPr>
              <a:t>centralisé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cs typeface="Arial MT"/>
              </a:rPr>
              <a:t>-schéma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37929" y="1194240"/>
            <a:ext cx="2332133" cy="182636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904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Présentation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filter-branch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757718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630487"/>
            <a:ext cx="2802255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réécrire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grand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nombre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commits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syntaxe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script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utiliser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si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l’histoire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partagée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1967750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177783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904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Présentation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filter-branch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22066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latin typeface="Arial MT"/>
                <a:cs typeface="Arial MT"/>
              </a:rPr>
              <a:t>Supprimer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l’arborescence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3885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729312"/>
            <a:ext cx="3958590" cy="7766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 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55" dirty="0">
                <a:latin typeface="Arial MT"/>
                <a:cs typeface="Arial MT"/>
              </a:rPr>
              <a:t>Plus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rapide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index-filter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31115">
              <a:lnSpc>
                <a:spcPct val="100000"/>
              </a:lnSpc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branch</a:t>
            </a:r>
            <a:r>
              <a:rPr sz="800" spc="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rm</a:t>
            </a:r>
            <a:r>
              <a:rPr sz="8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ached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5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904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Présentation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filter-branch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8088"/>
            <a:ext cx="2035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latin typeface="Arial MT"/>
                <a:cs typeface="Arial MT"/>
              </a:rPr>
              <a:t>Supprimer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commits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auteur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761515"/>
            <a:ext cx="3888104" cy="842010"/>
          </a:xfrm>
          <a:custGeom>
            <a:avLst/>
            <a:gdLst/>
            <a:ahLst/>
            <a:cxnLst/>
            <a:rect l="l" t="t" r="r" b="b"/>
            <a:pathLst>
              <a:path w="3888104" h="842010">
                <a:moveTo>
                  <a:pt x="3888003" y="601002"/>
                </a:moveTo>
                <a:lnTo>
                  <a:pt x="0" y="601002"/>
                </a:lnTo>
                <a:lnTo>
                  <a:pt x="0" y="721194"/>
                </a:lnTo>
                <a:lnTo>
                  <a:pt x="0" y="841387"/>
                </a:lnTo>
                <a:lnTo>
                  <a:pt x="3888003" y="841387"/>
                </a:lnTo>
                <a:lnTo>
                  <a:pt x="3888003" y="721194"/>
                </a:lnTo>
                <a:lnTo>
                  <a:pt x="3888003" y="601002"/>
                </a:lnTo>
                <a:close/>
              </a:path>
              <a:path w="3888104" h="842010">
                <a:moveTo>
                  <a:pt x="3888003" y="360603"/>
                </a:moveTo>
                <a:lnTo>
                  <a:pt x="0" y="360603"/>
                </a:lnTo>
                <a:lnTo>
                  <a:pt x="0" y="480796"/>
                </a:lnTo>
                <a:lnTo>
                  <a:pt x="0" y="600989"/>
                </a:lnTo>
                <a:lnTo>
                  <a:pt x="3888003" y="600989"/>
                </a:lnTo>
                <a:lnTo>
                  <a:pt x="3888003" y="480796"/>
                </a:lnTo>
                <a:lnTo>
                  <a:pt x="3888003" y="360603"/>
                </a:lnTo>
                <a:close/>
              </a:path>
              <a:path w="3888104" h="842010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84201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9036" y="1731732"/>
            <a:ext cx="2755265" cy="868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25">
              <a:lnSpc>
                <a:spcPts val="955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 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  <a:p>
            <a:pPr marL="13335">
              <a:lnSpc>
                <a:spcPts val="944"/>
              </a:lnSpc>
            </a:pP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b="1" spc="5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800" spc="43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"$GIT_AUTHOR_NAME"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Mc</a:t>
            </a:r>
            <a:r>
              <a:rPr sz="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Bribe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 </a:t>
            </a:r>
            <a:r>
              <a:rPr sz="8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endParaRPr sz="800">
              <a:latin typeface="Tahoma"/>
              <a:cs typeface="Tahoma"/>
            </a:endParaRPr>
          </a:p>
          <a:p>
            <a:pPr>
              <a:lnSpc>
                <a:spcPts val="944"/>
              </a:lnSpc>
            </a:pPr>
            <a:r>
              <a:rPr sz="800" b="1" spc="4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944"/>
              </a:lnSpc>
            </a:pP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endParaRPr sz="800">
              <a:latin typeface="Tahoma"/>
              <a:cs typeface="Tahoma"/>
            </a:endParaRPr>
          </a:p>
          <a:p>
            <a:pPr marL="6985">
              <a:lnSpc>
                <a:spcPts val="944"/>
              </a:lnSpc>
            </a:pPr>
            <a:r>
              <a:rPr sz="800" b="1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  <a:p>
            <a:pPr marL="9525">
              <a:lnSpc>
                <a:spcPts val="944"/>
              </a:lnSpc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7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endParaRPr sz="800">
              <a:latin typeface="Tahoma"/>
              <a:cs typeface="Tahoma"/>
            </a:endParaRPr>
          </a:p>
          <a:p>
            <a:pPr marL="7620">
              <a:lnSpc>
                <a:spcPts val="955"/>
              </a:lnSpc>
            </a:pPr>
            <a:r>
              <a:rPr sz="800" b="1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8248"/>
            <a:ext cx="4040504" cy="492759"/>
            <a:chOff x="309193" y="1638248"/>
            <a:chExt cx="4040504" cy="492759"/>
          </a:xfrm>
        </p:grpSpPr>
        <p:sp>
          <p:nvSpPr>
            <p:cNvPr id="7" name="object 7"/>
            <p:cNvSpPr/>
            <p:nvPr/>
          </p:nvSpPr>
          <p:spPr>
            <a:xfrm>
              <a:off x="309193" y="1638248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994" y="2028926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794" y="2016226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8846" y="1688807"/>
              <a:ext cx="50751" cy="3401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2666"/>
              <a:ext cx="3989704" cy="397510"/>
            </a:xfrm>
            <a:custGeom>
              <a:avLst/>
              <a:gdLst/>
              <a:ahLst/>
              <a:cxnLst/>
              <a:rect l="l" t="t" r="r" b="b"/>
              <a:pathLst>
                <a:path w="3989704" h="397510">
                  <a:moveTo>
                    <a:pt x="3989652" y="0"/>
                  </a:moveTo>
                  <a:lnTo>
                    <a:pt x="0" y="0"/>
                  </a:lnTo>
                  <a:lnTo>
                    <a:pt x="0" y="346260"/>
                  </a:lnTo>
                  <a:lnTo>
                    <a:pt x="4008" y="365985"/>
                  </a:lnTo>
                  <a:lnTo>
                    <a:pt x="14922" y="382138"/>
                  </a:lnTo>
                  <a:lnTo>
                    <a:pt x="31075" y="393052"/>
                  </a:lnTo>
                  <a:lnTo>
                    <a:pt x="50800" y="397060"/>
                  </a:lnTo>
                  <a:lnTo>
                    <a:pt x="3938852" y="397060"/>
                  </a:lnTo>
                  <a:lnTo>
                    <a:pt x="3958576" y="393052"/>
                  </a:lnTo>
                  <a:lnTo>
                    <a:pt x="3974729" y="382138"/>
                  </a:lnTo>
                  <a:lnTo>
                    <a:pt x="3985644" y="365985"/>
                  </a:lnTo>
                  <a:lnTo>
                    <a:pt x="3989652" y="346260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6903"/>
              <a:ext cx="0" cy="321310"/>
            </a:xfrm>
            <a:custGeom>
              <a:avLst/>
              <a:gdLst/>
              <a:ahLst/>
              <a:cxnLst/>
              <a:rect l="l" t="t" r="r" b="b"/>
              <a:pathLst>
                <a:path h="321310">
                  <a:moveTo>
                    <a:pt x="0" y="3210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42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7015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88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21852" y="1739186"/>
            <a:ext cx="5645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5" dirty="0">
                <a:solidFill>
                  <a:srgbClr val="CC0000"/>
                </a:solidFill>
                <a:latin typeface="Arial MT"/>
                <a:cs typeface="Arial MT"/>
                <a:hlinkClick r:id="rId6" action="ppaction://hlinksldjump"/>
              </a:rPr>
              <a:t>Serveur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587115" cy="7950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Dépôt</a:t>
            </a: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nu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070"/>
              </a:spcBef>
            </a:pPr>
            <a:r>
              <a:rPr sz="1100" spc="-50" dirty="0">
                <a:latin typeface="Arial MT"/>
                <a:cs typeface="Arial MT"/>
              </a:rPr>
              <a:t>Création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nu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(brut,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sans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travail)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620824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185123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525870"/>
            <a:ext cx="3877945" cy="13716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75" dirty="0">
                <a:latin typeface="Arial MT"/>
                <a:cs typeface="Arial MT"/>
              </a:rPr>
              <a:t>Copie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serveur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3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scp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mon_projet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exemple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com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opt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5" dirty="0">
                <a:latin typeface="Arial MT"/>
                <a:cs typeface="Arial MT"/>
              </a:rPr>
              <a:t>Et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c’est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10" dirty="0">
                <a:latin typeface="Arial MT"/>
                <a:cs typeface="Arial MT"/>
              </a:rPr>
              <a:t>tout!</a:t>
            </a:r>
            <a:endParaRPr sz="1100">
              <a:latin typeface="Arial MT"/>
              <a:cs typeface="Arial MT"/>
            </a:endParaRPr>
          </a:p>
          <a:p>
            <a:pPr marL="12700" marR="169545">
              <a:lnSpc>
                <a:spcPts val="1350"/>
              </a:lnSpc>
              <a:spcBef>
                <a:spcPts val="55"/>
              </a:spcBef>
            </a:pPr>
            <a:r>
              <a:rPr sz="900" spc="-15" dirty="0">
                <a:latin typeface="Arial MT"/>
                <a:cs typeface="Arial MT"/>
              </a:rPr>
              <a:t>Enfin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50" dirty="0">
                <a:latin typeface="Arial MT"/>
                <a:cs typeface="Arial MT"/>
              </a:rPr>
              <a:t>presque,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30" dirty="0">
                <a:latin typeface="Arial MT"/>
                <a:cs typeface="Arial MT"/>
              </a:rPr>
              <a:t>un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administrateur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35" dirty="0">
                <a:latin typeface="Arial MT"/>
                <a:cs typeface="Arial MT"/>
              </a:rPr>
              <a:t>déciderai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75" dirty="0">
                <a:latin typeface="Arial MT"/>
                <a:cs typeface="Arial MT"/>
              </a:rPr>
              <a:t>des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30" dirty="0">
                <a:latin typeface="Arial MT"/>
                <a:cs typeface="Arial MT"/>
              </a:rPr>
              <a:t>protocoles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60" dirty="0">
                <a:latin typeface="Arial MT"/>
                <a:cs typeface="Arial MT"/>
              </a:rPr>
              <a:t>à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mettre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65" dirty="0">
                <a:latin typeface="Arial MT"/>
                <a:cs typeface="Arial MT"/>
              </a:rPr>
              <a:t>en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45" dirty="0">
                <a:latin typeface="Arial MT"/>
                <a:cs typeface="Arial MT"/>
              </a:rPr>
              <a:t>place </a:t>
            </a:r>
            <a:r>
              <a:rPr sz="900" spc="-40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(HTTP,</a:t>
            </a:r>
            <a:r>
              <a:rPr sz="900" spc="55" dirty="0">
                <a:latin typeface="Arial MT"/>
                <a:cs typeface="Arial MT"/>
              </a:rPr>
              <a:t> </a:t>
            </a:r>
            <a:r>
              <a:rPr sz="900" spc="5" dirty="0">
                <a:latin typeface="Arial MT"/>
                <a:cs typeface="Arial MT"/>
              </a:rPr>
              <a:t>Git,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45" dirty="0">
                <a:latin typeface="Arial MT"/>
                <a:cs typeface="Arial MT"/>
              </a:rPr>
              <a:t>SSH,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autre),</a:t>
            </a:r>
            <a:r>
              <a:rPr sz="900" spc="55" dirty="0">
                <a:latin typeface="Arial MT"/>
                <a:cs typeface="Arial MT"/>
              </a:rPr>
              <a:t> </a:t>
            </a:r>
            <a:r>
              <a:rPr sz="900" spc="-65" dirty="0">
                <a:latin typeface="Arial MT"/>
                <a:cs typeface="Arial MT"/>
              </a:rPr>
              <a:t>de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configurer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60" dirty="0">
                <a:latin typeface="Arial MT"/>
                <a:cs typeface="Arial MT"/>
              </a:rPr>
              <a:t>les</a:t>
            </a:r>
            <a:r>
              <a:rPr sz="900" spc="55" dirty="0">
                <a:latin typeface="Arial MT"/>
                <a:cs typeface="Arial MT"/>
              </a:rPr>
              <a:t> </a:t>
            </a:r>
            <a:r>
              <a:rPr sz="900" spc="-70" dirty="0">
                <a:latin typeface="Arial MT"/>
                <a:cs typeface="Arial MT"/>
              </a:rPr>
              <a:t>accès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utilisateurs,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etc.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715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W</a:t>
            </a:r>
            <a:r>
              <a:rPr sz="1400" spc="-18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339280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 MT"/>
                <a:cs typeface="Arial MT"/>
              </a:rPr>
              <a:t>Création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nu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(brut,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sans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travail)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29312"/>
            <a:ext cx="3425825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534035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75" dirty="0">
                <a:latin typeface="Arial MT"/>
                <a:cs typeface="Arial MT"/>
              </a:rPr>
              <a:t>Copie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serveur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3885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8781" y="2358795"/>
            <a:ext cx="3424554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7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9436" y="2358795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715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W</a:t>
            </a:r>
            <a:r>
              <a:rPr sz="1400" spc="-18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66569"/>
            <a:ext cx="20053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Arial MT"/>
                <a:cs typeface="Arial MT"/>
              </a:rPr>
              <a:t>installation: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rien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démarrage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4999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0312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GitGui</a:t>
            </a:r>
            <a:r>
              <a:rPr sz="1400" spc="-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aperçu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3157" y="1297326"/>
            <a:ext cx="4361676" cy="149156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4921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GitGui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6496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Arial MT"/>
                <a:cs typeface="Arial MT"/>
              </a:rPr>
              <a:t>installation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29312"/>
            <a:ext cx="1623695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75" dirty="0">
                <a:latin typeface="Arial MT"/>
                <a:cs typeface="Arial MT"/>
              </a:rPr>
              <a:t>démarrage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885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0312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GitGui</a:t>
            </a:r>
            <a:r>
              <a:rPr sz="1400" spc="-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aperçu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5266" y="1191350"/>
            <a:ext cx="3337438" cy="183385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03403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cs typeface="Arial MT"/>
              </a:rPr>
              <a:t>centralisé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0" dirty="0">
                <a:solidFill>
                  <a:srgbClr val="7A0000"/>
                </a:solidFill>
                <a:cs typeface="Arial MT"/>
              </a:rPr>
              <a:t>-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cs typeface="Arial MT"/>
              </a:rPr>
              <a:t>pros/cons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072" y="1509028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072" y="1891133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072" y="2080922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3450" y="2482059"/>
            <a:ext cx="52590" cy="525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3450" y="2633900"/>
            <a:ext cx="52590" cy="5259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5916" y="1425575"/>
            <a:ext cx="3286760" cy="131946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60" dirty="0">
                <a:cs typeface="Arial MT"/>
              </a:rPr>
              <a:t>pros:</a:t>
            </a:r>
            <a:r>
              <a:rPr sz="1100" spc="-55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chacun</a:t>
            </a:r>
            <a:r>
              <a:rPr sz="1100" spc="-6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peut </a:t>
            </a:r>
            <a:r>
              <a:rPr sz="1100" spc="-65" dirty="0">
                <a:cs typeface="Arial MT"/>
              </a:rPr>
              <a:t>savoir</a:t>
            </a:r>
            <a:r>
              <a:rPr sz="1100" spc="-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qui </a:t>
            </a:r>
            <a:r>
              <a:rPr sz="1100" dirty="0">
                <a:cs typeface="Arial MT"/>
              </a:rPr>
              <a:t>fait </a:t>
            </a:r>
            <a:r>
              <a:rPr sz="1100" spc="-50" dirty="0">
                <a:cs typeface="Arial MT"/>
              </a:rPr>
              <a:t>quoi </a:t>
            </a:r>
            <a:r>
              <a:rPr sz="1100" spc="-60" dirty="0">
                <a:cs typeface="Arial MT"/>
              </a:rPr>
              <a:t>(dans</a:t>
            </a:r>
            <a:r>
              <a:rPr sz="1100" spc="-5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une</a:t>
            </a:r>
            <a:r>
              <a:rPr sz="1100" spc="-8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certaine </a:t>
            </a:r>
            <a:r>
              <a:rPr sz="1100" spc="-295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mesure)</a:t>
            </a:r>
            <a:endParaRPr sz="1100" dirty="0">
              <a:cs typeface="Arial MT"/>
            </a:endParaRPr>
          </a:p>
          <a:p>
            <a:pPr marL="12700" marR="687705">
              <a:lnSpc>
                <a:spcPct val="113199"/>
              </a:lnSpc>
              <a:spcBef>
                <a:spcPts val="160"/>
              </a:spcBef>
            </a:pPr>
            <a:endParaRPr lang="fr-FR" sz="1100" spc="-60" dirty="0">
              <a:cs typeface="Arial MT"/>
            </a:endParaRPr>
          </a:p>
          <a:p>
            <a:pPr marL="12700" marR="687705">
              <a:lnSpc>
                <a:spcPct val="113199"/>
              </a:lnSpc>
              <a:spcBef>
                <a:spcPts val="160"/>
              </a:spcBef>
            </a:pPr>
            <a:r>
              <a:rPr sz="1100" spc="-60" dirty="0">
                <a:cs typeface="Arial MT"/>
              </a:rPr>
              <a:t>pros:</a:t>
            </a:r>
            <a:r>
              <a:rPr sz="1100" spc="16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5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administrateur</a:t>
            </a:r>
            <a:r>
              <a:rPr sz="1100" spc="5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peut</a:t>
            </a:r>
            <a:r>
              <a:rPr sz="1100" spc="5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gérer</a:t>
            </a:r>
            <a:r>
              <a:rPr sz="1100" spc="50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droits </a:t>
            </a:r>
            <a:r>
              <a:rPr sz="1100" spc="-29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cons:</a:t>
            </a:r>
            <a:r>
              <a:rPr sz="1100" spc="-50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point</a:t>
            </a:r>
            <a:r>
              <a:rPr sz="1100" spc="5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unique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panne</a:t>
            </a:r>
            <a:endParaRPr sz="1100" dirty="0">
              <a:cs typeface="Arial MT"/>
            </a:endParaRPr>
          </a:p>
          <a:p>
            <a:pPr marL="289560" marR="138430">
              <a:lnSpc>
                <a:spcPct val="100000"/>
              </a:lnSpc>
              <a:spcBef>
                <a:spcPts val="175"/>
              </a:spcBef>
            </a:pPr>
            <a:endParaRPr lang="fr-FR" sz="1000" spc="-50" dirty="0">
              <a:cs typeface="Arial MT"/>
            </a:endParaRPr>
          </a:p>
          <a:p>
            <a:pPr marL="289560" marR="138430">
              <a:lnSpc>
                <a:spcPct val="100000"/>
              </a:lnSpc>
              <a:spcBef>
                <a:spcPts val="175"/>
              </a:spcBef>
            </a:pPr>
            <a:r>
              <a:rPr sz="1000" spc="-50" dirty="0" err="1">
                <a:cs typeface="Arial MT"/>
              </a:rPr>
              <a:t>coupure</a:t>
            </a:r>
            <a:r>
              <a:rPr sz="1000" spc="-50" dirty="0">
                <a:cs typeface="Arial MT"/>
              </a:rPr>
              <a:t> </a:t>
            </a:r>
            <a:r>
              <a:rPr sz="1000" spc="-45" dirty="0">
                <a:cs typeface="Arial MT"/>
              </a:rPr>
              <a:t>du </a:t>
            </a:r>
            <a:r>
              <a:rPr sz="1000" spc="-60" dirty="0">
                <a:cs typeface="Arial MT"/>
              </a:rPr>
              <a:t>serveur</a:t>
            </a:r>
            <a:r>
              <a:rPr sz="1000" spc="-55" dirty="0">
                <a:cs typeface="Arial MT"/>
              </a:rPr>
              <a:t> </a:t>
            </a:r>
            <a:r>
              <a:rPr sz="1000" spc="-5" dirty="0">
                <a:cs typeface="Arial MT"/>
              </a:rPr>
              <a:t>:</a:t>
            </a:r>
            <a:r>
              <a:rPr sz="1000" dirty="0">
                <a:cs typeface="Arial MT"/>
              </a:rPr>
              <a:t> </a:t>
            </a:r>
            <a:r>
              <a:rPr sz="1000" spc="-50" dirty="0">
                <a:cs typeface="Arial MT"/>
              </a:rPr>
              <a:t>plus </a:t>
            </a:r>
            <a:r>
              <a:rPr sz="1000" spc="-65" dirty="0">
                <a:cs typeface="Arial MT"/>
              </a:rPr>
              <a:t>personne</a:t>
            </a:r>
            <a:r>
              <a:rPr sz="1000" spc="-60" dirty="0">
                <a:cs typeface="Arial MT"/>
              </a:rPr>
              <a:t> </a:t>
            </a:r>
            <a:r>
              <a:rPr sz="1000" spc="-80" dirty="0">
                <a:cs typeface="Arial MT"/>
              </a:rPr>
              <a:t>ne</a:t>
            </a:r>
            <a:r>
              <a:rPr sz="1000" spc="-75" dirty="0">
                <a:cs typeface="Arial MT"/>
              </a:rPr>
              <a:t> </a:t>
            </a:r>
            <a:r>
              <a:rPr sz="1000" spc="-25" dirty="0">
                <a:cs typeface="Arial MT"/>
              </a:rPr>
              <a:t>peut </a:t>
            </a:r>
            <a:r>
              <a:rPr sz="1000" spc="-40" dirty="0">
                <a:cs typeface="Arial MT"/>
              </a:rPr>
              <a:t>collaborer </a:t>
            </a:r>
            <a:r>
              <a:rPr sz="1000" spc="-265" dirty="0">
                <a:cs typeface="Arial MT"/>
              </a:rPr>
              <a:t> </a:t>
            </a:r>
            <a:r>
              <a:rPr sz="1000" spc="-25" dirty="0">
                <a:cs typeface="Arial MT"/>
              </a:rPr>
              <a:t>corruption</a:t>
            </a:r>
            <a:r>
              <a:rPr sz="1000" spc="45" dirty="0">
                <a:cs typeface="Arial MT"/>
              </a:rPr>
              <a:t> </a:t>
            </a:r>
            <a:r>
              <a:rPr sz="1000" spc="-45" dirty="0">
                <a:cs typeface="Arial MT"/>
              </a:rPr>
              <a:t>du</a:t>
            </a:r>
            <a:r>
              <a:rPr sz="1000" spc="45" dirty="0">
                <a:cs typeface="Arial MT"/>
              </a:rPr>
              <a:t> </a:t>
            </a:r>
            <a:r>
              <a:rPr sz="1000" spc="-55" dirty="0">
                <a:cs typeface="Arial MT"/>
              </a:rPr>
              <a:t>disque:</a:t>
            </a:r>
            <a:r>
              <a:rPr sz="1000" spc="155" dirty="0">
                <a:cs typeface="Arial MT"/>
              </a:rPr>
              <a:t> </a:t>
            </a:r>
            <a:r>
              <a:rPr sz="1000" spc="-80" dirty="0">
                <a:cs typeface="Arial MT"/>
              </a:rPr>
              <a:t>données</a:t>
            </a:r>
            <a:r>
              <a:rPr sz="1000" spc="50" dirty="0">
                <a:cs typeface="Arial MT"/>
              </a:rPr>
              <a:t> </a:t>
            </a:r>
            <a:r>
              <a:rPr sz="1000" spc="-30" dirty="0">
                <a:cs typeface="Arial MT"/>
              </a:rPr>
              <a:t>définitivement</a:t>
            </a:r>
            <a:r>
              <a:rPr sz="1000" spc="45" dirty="0">
                <a:cs typeface="Arial MT"/>
              </a:rPr>
              <a:t> </a:t>
            </a:r>
            <a:r>
              <a:rPr sz="1000" spc="-55" dirty="0">
                <a:cs typeface="Arial MT"/>
              </a:rPr>
              <a:t>perdue</a:t>
            </a:r>
            <a:endParaRPr sz="10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116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Téléch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a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rger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GitLab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758288"/>
            <a:ext cx="260286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Arial MT"/>
                <a:cs typeface="Arial MT"/>
              </a:rPr>
              <a:t>Peut </a:t>
            </a:r>
            <a:r>
              <a:rPr sz="1100" spc="-40" dirty="0">
                <a:latin typeface="Arial MT"/>
                <a:cs typeface="Arial MT"/>
              </a:rPr>
              <a:t>s’installer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80" dirty="0">
                <a:latin typeface="Arial MT"/>
                <a:cs typeface="Arial MT"/>
              </a:rPr>
              <a:t>serveur</a:t>
            </a:r>
            <a:r>
              <a:rPr sz="1100" spc="-75" dirty="0">
                <a:latin typeface="Arial MT"/>
                <a:cs typeface="Arial MT"/>
              </a:rPr>
              <a:t> Ruby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on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Rails.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</a:t>
            </a:r>
            <a:r>
              <a:rPr sz="1100" spc="-45" dirty="0">
                <a:latin typeface="Arial MT"/>
                <a:cs typeface="Arial MT"/>
              </a:rPr>
              <a:t>eu</a:t>
            </a:r>
            <a:r>
              <a:rPr sz="1100" spc="-20" dirty="0">
                <a:latin typeface="Arial MT"/>
                <a:cs typeface="Arial MT"/>
              </a:rPr>
              <a:t>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récu</a:t>
            </a:r>
            <a:r>
              <a:rPr sz="1100" spc="-45" dirty="0">
                <a:latin typeface="Arial MT"/>
                <a:cs typeface="Arial MT"/>
              </a:rPr>
              <a:t>p</a:t>
            </a:r>
            <a:r>
              <a:rPr sz="1100" spc="-75" dirty="0">
                <a:latin typeface="Arial MT"/>
                <a:cs typeface="Arial MT"/>
              </a:rPr>
              <a:t>ére</a:t>
            </a:r>
            <a:r>
              <a:rPr sz="1100" spc="-5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dan</a:t>
            </a:r>
            <a:r>
              <a:rPr sz="1100" spc="-80" dirty="0">
                <a:latin typeface="Arial MT"/>
                <a:cs typeface="Arial MT"/>
              </a:rPr>
              <a:t>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</a:t>
            </a:r>
            <a:r>
              <a:rPr sz="1100" spc="-8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</a:t>
            </a:r>
            <a:r>
              <a:rPr sz="1100" spc="5" dirty="0">
                <a:latin typeface="Arial MT"/>
                <a:cs typeface="Arial MT"/>
              </a:rPr>
              <a:t>M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Arial MT"/>
                <a:cs typeface="Arial MT"/>
                <a:hlinkClick r:id="rId15"/>
              </a:rPr>
              <a:t>Bitnami</a:t>
            </a:r>
            <a:r>
              <a:rPr sz="1100" spc="-5" dirty="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2294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Lancer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A0000"/>
                </a:solidFill>
                <a:latin typeface="Arial MT"/>
                <a:cs typeface="Arial MT"/>
              </a:rPr>
              <a:t>VM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dans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VirtualBox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1571139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5580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473235"/>
            <a:ext cx="2546350" cy="107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2605">
              <a:lnSpc>
                <a:spcPct val="125299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créer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VM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Linux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Ubuntu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64bits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mettez </a:t>
            </a:r>
            <a:r>
              <a:rPr sz="1100" spc="-65" dirty="0">
                <a:latin typeface="Arial MT"/>
                <a:cs typeface="Arial MT"/>
              </a:rPr>
              <a:t>plus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1Gio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RAM 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sélectionnez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disque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Bitnami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25299"/>
              </a:lnSpc>
            </a:pPr>
            <a:r>
              <a:rPr sz="1100" spc="-55" dirty="0">
                <a:latin typeface="Arial MT"/>
                <a:cs typeface="Arial MT"/>
              </a:rPr>
              <a:t>régler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conf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réseau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connexion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par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pont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démarrer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vm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1781171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76804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1991204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97808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2201236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18811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2411269"/>
            <a:ext cx="114214" cy="11421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1258" y="2398146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8375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GitLab</a:t>
            </a:r>
            <a:r>
              <a:rPr sz="1400" spc="-5" dirty="0">
                <a:solidFill>
                  <a:srgbClr val="7A0000"/>
                </a:solidFill>
                <a:latin typeface="Arial MT"/>
                <a:cs typeface="Arial MT"/>
              </a:rPr>
              <a:t> VM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7958" y="1189537"/>
            <a:ext cx="3132094" cy="183575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811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Bitnami</a:t>
            </a: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console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7958" y="1189537"/>
            <a:ext cx="3132094" cy="183575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0121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GitLab</a:t>
            </a: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admin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5266" y="1189612"/>
            <a:ext cx="3337438" cy="183559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01757"/>
            <a:ext cx="856615" cy="2051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715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Créer</a:t>
            </a:r>
            <a:r>
              <a:rPr sz="600" spc="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un</a:t>
            </a:r>
            <a:r>
              <a:rPr sz="600" spc="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compte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Contribuer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à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un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projet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30285" y="1741967"/>
            <a:ext cx="5480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solidFill>
                  <a:srgbClr val="CC0000"/>
                </a:solidFill>
                <a:latin typeface="Arial MT"/>
                <a:cs typeface="Arial MT"/>
                <a:hlinkClick r:id="rId7" action="ppaction://hlinksldjump"/>
              </a:rPr>
              <a:t>GitHub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01757"/>
            <a:ext cx="856615" cy="2051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715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Créer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un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compte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Contribuer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à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un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projet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907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1400" spc="-130" dirty="0">
                <a:solidFill>
                  <a:srgbClr val="7A0000"/>
                </a:solidFill>
                <a:latin typeface="Arial MT"/>
                <a:cs typeface="Arial MT"/>
              </a:rPr>
              <a:t>Inscription sur </a:t>
            </a:r>
            <a:r>
              <a:rPr lang="fr-FR" sz="1400" spc="-130" dirty="0" err="1">
                <a:solidFill>
                  <a:srgbClr val="7A0000"/>
                </a:solidFill>
                <a:latin typeface="Arial MT"/>
                <a:cs typeface="Arial MT"/>
              </a:rPr>
              <a:t>Github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89454"/>
            <a:ext cx="340169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Arial MT"/>
                <a:cs typeface="Arial MT"/>
              </a:rPr>
              <a:t>Formulaire </a:t>
            </a:r>
            <a:r>
              <a:rPr sz="1100" spc="-30" dirty="0">
                <a:latin typeface="Arial MT"/>
                <a:cs typeface="Arial MT"/>
              </a:rPr>
              <a:t>d’inscription </a:t>
            </a:r>
            <a:r>
              <a:rPr sz="1100" spc="-65" dirty="0">
                <a:latin typeface="Arial MT"/>
                <a:cs typeface="Arial MT"/>
              </a:rPr>
              <a:t>simple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FF0000"/>
                </a:solidFill>
                <a:latin typeface="SimSun"/>
                <a:cs typeface="SimSun"/>
                <a:hlinkClick r:id="rId12"/>
              </a:rPr>
              <a:t>https://github.com/ </a:t>
            </a:r>
            <a:r>
              <a:rPr sz="1100" spc="-535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1100" spc="-80" dirty="0">
                <a:latin typeface="Arial MT"/>
                <a:cs typeface="Arial MT"/>
              </a:rPr>
              <a:t>Renseigner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 </a:t>
            </a:r>
            <a:r>
              <a:rPr sz="1100" spc="-70" dirty="0">
                <a:latin typeface="Arial MT"/>
                <a:cs typeface="Arial MT"/>
              </a:rPr>
              <a:t>clé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publique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paramètres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 </a:t>
            </a:r>
            <a:r>
              <a:rPr sz="1100" spc="-90" dirty="0">
                <a:latin typeface="Arial MT"/>
                <a:cs typeface="Arial MT"/>
              </a:rPr>
              <a:t>vos 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informations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publiques!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01757"/>
            <a:ext cx="856615" cy="2051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715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Créer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un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compte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Contribuer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à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un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projet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28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Cl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é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35" dirty="0">
                <a:solidFill>
                  <a:srgbClr val="7A0000"/>
                </a:solidFill>
                <a:latin typeface="Arial MT"/>
                <a:cs typeface="Arial MT"/>
              </a:rPr>
              <a:t>SSH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7798" y="1221772"/>
            <a:ext cx="2970543" cy="174017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01757"/>
            <a:ext cx="856615" cy="2051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715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Créer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un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compte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Contribuer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à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un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8" action="ppaction://hlinksldjump"/>
              </a:rPr>
              <a:t>projet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21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2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Factors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Authentication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9364" y="1216621"/>
            <a:ext cx="3342479" cy="177146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43811" y="1741967"/>
            <a:ext cx="9207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CC0000"/>
                </a:solidFill>
                <a:latin typeface="Arial MT"/>
                <a:cs typeface="Arial MT"/>
                <a:hlinkClick r:id="rId8" action="ppaction://hlinksldjump"/>
              </a:rPr>
              <a:t>Git</a:t>
            </a:r>
            <a:r>
              <a:rPr sz="1400" spc="-35" dirty="0">
                <a:solidFill>
                  <a:srgbClr val="CC0000"/>
                </a:solid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sz="1400" spc="-50" dirty="0">
                <a:solidFill>
                  <a:srgbClr val="CC0000"/>
                </a:solidFill>
                <a:latin typeface="Arial MT"/>
                <a:cs typeface="Arial MT"/>
                <a:hlinkClick r:id="rId8" action="ppaction://hlinksldjump"/>
              </a:rPr>
              <a:t>distribué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39217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distribué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0" dirty="0">
                <a:solidFill>
                  <a:srgbClr val="7A0000"/>
                </a:solidFill>
                <a:cs typeface="Arial MT"/>
              </a:rPr>
              <a:t>-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fonctionnement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7351" y="1628133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3450" y="1532401"/>
            <a:ext cx="3001645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960">
              <a:lnSpc>
                <a:spcPct val="125299"/>
              </a:lnSpc>
              <a:spcBef>
                <a:spcPts val="100"/>
              </a:spcBef>
            </a:pPr>
            <a:r>
              <a:rPr sz="1100" spc="-55" dirty="0">
                <a:cs typeface="Arial MT"/>
              </a:rPr>
              <a:t>Plus</a:t>
            </a:r>
            <a:r>
              <a:rPr sz="1100" spc="5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d’extraction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la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dernière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version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5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projet </a:t>
            </a:r>
            <a:r>
              <a:rPr sz="1100" spc="-29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Mais</a:t>
            </a:r>
            <a:r>
              <a:rPr sz="1100" spc="4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réplication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dépôt</a:t>
            </a:r>
            <a:endParaRPr sz="1100" dirty="0">
              <a:cs typeface="Arial MT"/>
            </a:endParaRPr>
          </a:p>
          <a:p>
            <a:pPr marL="12700" marR="5080">
              <a:lnSpc>
                <a:spcPct val="125299"/>
              </a:lnSpc>
            </a:pPr>
            <a:r>
              <a:rPr sz="1100" spc="-60" dirty="0">
                <a:cs typeface="Arial MT"/>
              </a:rPr>
              <a:t>pros:</a:t>
            </a:r>
            <a:r>
              <a:rPr sz="1100" spc="18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sécurité </a:t>
            </a:r>
            <a:r>
              <a:rPr sz="1100" spc="-80" dirty="0">
                <a:cs typeface="Arial MT"/>
              </a:rPr>
              <a:t>grâce</a:t>
            </a:r>
            <a:r>
              <a:rPr sz="1100" spc="14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114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la </a:t>
            </a:r>
            <a:r>
              <a:rPr sz="1100" spc="-75" dirty="0">
                <a:cs typeface="Arial MT"/>
              </a:rPr>
              <a:t>redondance</a:t>
            </a:r>
            <a:r>
              <a:rPr sz="1100" spc="1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8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dépôts </a:t>
            </a:r>
            <a:r>
              <a:rPr sz="1100" spc="-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pros:</a:t>
            </a:r>
            <a:r>
              <a:rPr sz="1100" spc="18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permet</a:t>
            </a:r>
            <a:r>
              <a:rPr sz="1100" spc="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l’organisation</a:t>
            </a:r>
            <a:r>
              <a:rPr sz="1100" spc="6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6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«groupes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60" dirty="0">
                <a:cs typeface="Arial MT"/>
              </a:rPr>
              <a:t> </a:t>
            </a:r>
            <a:r>
              <a:rPr sz="1100" spc="-10" dirty="0">
                <a:cs typeface="Arial MT"/>
              </a:rPr>
              <a:t>travail»</a:t>
            </a:r>
            <a:endParaRPr sz="1100" dirty="0"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7351" y="1838166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7351" y="2048198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7351" y="2258231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92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Gestionnaire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d’intégration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269856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256746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171966"/>
            <a:ext cx="3626485" cy="18021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mainteneur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projet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pousse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public.</a:t>
            </a:r>
            <a:endParaRPr sz="1100">
              <a:latin typeface="Arial MT"/>
              <a:cs typeface="Arial MT"/>
            </a:endParaRPr>
          </a:p>
          <a:p>
            <a:pPr marL="12700" marR="43180">
              <a:lnSpc>
                <a:spcPct val="125299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contributeur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clone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introduit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modifications.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contributeur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pousse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public.</a:t>
            </a:r>
            <a:endParaRPr sz="1100">
              <a:latin typeface="Arial MT"/>
              <a:cs typeface="Arial MT"/>
            </a:endParaRPr>
          </a:p>
          <a:p>
            <a:pPr marL="12700" marR="140970">
              <a:lnSpc>
                <a:spcPct val="102600"/>
              </a:lnSpc>
              <a:spcBef>
                <a:spcPts val="30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contributeur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envoie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au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mainteneur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e-mail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demande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</a:t>
            </a:r>
            <a:r>
              <a:rPr sz="1100" spc="-55" dirty="0">
                <a:latin typeface="Arial MT"/>
                <a:cs typeface="Arial MT"/>
              </a:rPr>
              <a:t>ou</a:t>
            </a:r>
            <a:r>
              <a:rPr sz="1100" spc="-3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tire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45" dirty="0">
                <a:latin typeface="Arial MT"/>
                <a:cs typeface="Arial MT"/>
              </a:rPr>
              <a:t>se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m</a:t>
            </a:r>
            <a:r>
              <a:rPr sz="1100" spc="-25" dirty="0">
                <a:latin typeface="Arial MT"/>
                <a:cs typeface="Arial MT"/>
              </a:rPr>
              <a:t>o</a:t>
            </a:r>
            <a:r>
              <a:rPr sz="1100" spc="-35" dirty="0">
                <a:latin typeface="Arial MT"/>
                <a:cs typeface="Arial MT"/>
              </a:rPr>
              <a:t>dification</a:t>
            </a:r>
            <a:r>
              <a:rPr sz="1100" spc="-40" dirty="0">
                <a:latin typeface="Arial MT"/>
                <a:cs typeface="Arial MT"/>
              </a:rPr>
              <a:t>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dé</a:t>
            </a:r>
            <a:r>
              <a:rPr sz="1100" spc="-50" dirty="0">
                <a:latin typeface="Arial MT"/>
                <a:cs typeface="Arial MT"/>
              </a:rPr>
              <a:t>p</a:t>
            </a:r>
            <a:r>
              <a:rPr sz="1100" spc="-5" dirty="0">
                <a:latin typeface="Arial MT"/>
                <a:cs typeface="Arial MT"/>
              </a:rPr>
              <a:t>ôt.</a:t>
            </a:r>
            <a:endParaRPr sz="1100">
              <a:latin typeface="Arial MT"/>
              <a:cs typeface="Arial MT"/>
            </a:endParaRPr>
          </a:p>
          <a:p>
            <a:pPr marL="12700" marR="117475">
              <a:lnSpc>
                <a:spcPct val="102600"/>
              </a:lnSpc>
              <a:spcBef>
                <a:spcPts val="30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mainteneur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ajoute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contributeur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fusionne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localement.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29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mainteneur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pousse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fusionnées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principal.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479889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46677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689922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67681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899954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188684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9135" y="2282059"/>
            <a:ext cx="114214" cy="11421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1258" y="2268949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2664177"/>
            <a:ext cx="114214" cy="11421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71258" y="265105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92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Gestionnaire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d’intégration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0045" y="1405467"/>
            <a:ext cx="3887885" cy="129596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75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Dictateurs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75" dirty="0">
                <a:solidFill>
                  <a:srgbClr val="7A0000"/>
                </a:solidFill>
                <a:latin typeface="Arial MT"/>
                <a:cs typeface="Arial MT"/>
              </a:rPr>
              <a:t>ses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lieutenants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300222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28711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246109"/>
            <a:ext cx="3633470" cy="1682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02600"/>
              </a:lnSpc>
              <a:spcBef>
                <a:spcPts val="55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simples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développeurs</a:t>
            </a:r>
            <a:r>
              <a:rPr sz="1100" spc="1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travaillent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thématique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rebasent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master.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celle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dictateur.</a:t>
            </a:r>
            <a:endParaRPr sz="1100">
              <a:latin typeface="Arial MT"/>
              <a:cs typeface="Arial MT"/>
            </a:endParaRPr>
          </a:p>
          <a:p>
            <a:pPr marL="12700" marR="419100">
              <a:lnSpc>
                <a:spcPct val="102600"/>
              </a:lnSpc>
              <a:spcBef>
                <a:spcPts val="300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lieutenants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fusionnent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thématiques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 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développeurs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propre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master.</a:t>
            </a:r>
            <a:endParaRPr sz="1100">
              <a:latin typeface="Arial MT"/>
              <a:cs typeface="Arial MT"/>
            </a:endParaRPr>
          </a:p>
          <a:p>
            <a:pPr marL="12700" marR="187325">
              <a:lnSpc>
                <a:spcPct val="102699"/>
              </a:lnSpc>
              <a:spcBef>
                <a:spcPts val="30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dictateur </a:t>
            </a:r>
            <a:r>
              <a:rPr sz="1100" spc="-65" dirty="0">
                <a:latin typeface="Arial MT"/>
                <a:cs typeface="Arial MT"/>
              </a:rPr>
              <a:t>fusionne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140" dirty="0">
                <a:latin typeface="Arial MT"/>
                <a:cs typeface="Arial MT"/>
              </a:rPr>
              <a:t>ses</a:t>
            </a:r>
            <a:r>
              <a:rPr sz="1100" spc="-13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lieutenants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20" dirty="0">
                <a:latin typeface="Arial MT"/>
                <a:cs typeface="Arial MT"/>
              </a:rPr>
              <a:t>sa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propre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master.</a:t>
            </a:r>
            <a:endParaRPr sz="1100">
              <a:latin typeface="Arial MT"/>
              <a:cs typeface="Arial MT"/>
            </a:endParaRPr>
          </a:p>
          <a:p>
            <a:pPr marL="12700" marR="441959">
              <a:lnSpc>
                <a:spcPct val="102600"/>
              </a:lnSpc>
              <a:spcBef>
                <a:spcPts val="29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dictateur </a:t>
            </a:r>
            <a:r>
              <a:rPr sz="1100" spc="-95" dirty="0">
                <a:latin typeface="Arial MT"/>
                <a:cs typeface="Arial MT"/>
              </a:rPr>
              <a:t>pousse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120" dirty="0">
                <a:latin typeface="Arial MT"/>
                <a:cs typeface="Arial MT"/>
              </a:rPr>
              <a:t>sa</a:t>
            </a:r>
            <a:r>
              <a:rPr sz="1100" spc="-114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-65" dirty="0">
                <a:latin typeface="Arial MT"/>
                <a:cs typeface="Arial MT"/>
              </a:rPr>
              <a:t> 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référence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pour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développeurs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5" dirty="0">
                <a:latin typeface="Arial MT"/>
                <a:cs typeface="Arial MT"/>
              </a:rPr>
              <a:t>se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rebasent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dessus.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854412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841289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2236517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222339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2618622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60551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75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Dictateurs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75" dirty="0">
                <a:solidFill>
                  <a:srgbClr val="7A0000"/>
                </a:solidFill>
                <a:latin typeface="Arial MT"/>
                <a:cs typeface="Arial MT"/>
              </a:rPr>
              <a:t>ses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lieutenants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2020" y="1189565"/>
            <a:ext cx="3563947" cy="183570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803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0" dirty="0" err="1">
                <a:solidFill>
                  <a:srgbClr val="7A0000"/>
                </a:solidFill>
                <a:cs typeface="Arial MT"/>
              </a:rPr>
              <a:t>centralisé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cs typeface="Arial MT"/>
              </a:rPr>
              <a:t>-</a:t>
            </a:r>
            <a:r>
              <a:rPr lang="fr-FR" sz="1400" spc="-11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0" dirty="0" err="1">
                <a:solidFill>
                  <a:srgbClr val="7A0000"/>
                </a:solidFill>
                <a:cs typeface="Arial MT"/>
              </a:rPr>
              <a:t>schéma</a:t>
            </a:r>
            <a:endParaRPr sz="1400" dirty="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37576" y="1189613"/>
            <a:ext cx="1532870" cy="183553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8356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solidFill>
                  <a:srgbClr val="7A0000"/>
                </a:solidFill>
                <a:cs typeface="Arial MT"/>
              </a:rPr>
              <a:t>Histoire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452968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1663001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852790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2327" y="2194433"/>
            <a:ext cx="52590" cy="525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2327" y="2346261"/>
            <a:ext cx="52590" cy="525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2327" y="2498090"/>
            <a:ext cx="52590" cy="525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2327" y="2649918"/>
            <a:ext cx="52590" cy="5259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24395" y="1325738"/>
            <a:ext cx="3518535" cy="141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75" dirty="0">
                <a:cs typeface="Arial MT"/>
              </a:rPr>
              <a:t>1991</a:t>
            </a:r>
            <a:r>
              <a:rPr sz="1100" spc="-70" dirty="0">
                <a:cs typeface="Arial MT"/>
              </a:rPr>
              <a:t> </a:t>
            </a:r>
            <a:r>
              <a:rPr sz="1100" spc="-10" dirty="0">
                <a:cs typeface="Arial MT"/>
              </a:rPr>
              <a:t>- </a:t>
            </a:r>
            <a:r>
              <a:rPr sz="1100" spc="-75" dirty="0">
                <a:cs typeface="Arial MT"/>
              </a:rPr>
              <a:t>2002</a:t>
            </a:r>
            <a:r>
              <a:rPr sz="1100" spc="-7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noyau</a:t>
            </a:r>
            <a:r>
              <a:rPr sz="1100" spc="-7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Linux </a:t>
            </a:r>
            <a:r>
              <a:rPr sz="1100" spc="-70" dirty="0">
                <a:cs typeface="Arial MT"/>
              </a:rPr>
              <a:t>gérer</a:t>
            </a:r>
            <a:r>
              <a:rPr sz="1100" spc="-6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via </a:t>
            </a:r>
            <a:r>
              <a:rPr sz="1100" spc="-110" dirty="0">
                <a:cs typeface="Arial MT"/>
              </a:rPr>
              <a:t>des</a:t>
            </a:r>
            <a:r>
              <a:rPr sz="1100" spc="-10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patchs </a:t>
            </a:r>
            <a:r>
              <a:rPr sz="1100" spc="-25" dirty="0">
                <a:cs typeface="Arial MT"/>
              </a:rPr>
              <a:t>et </a:t>
            </a:r>
            <a:r>
              <a:rPr sz="1100" spc="-110" dirty="0">
                <a:cs typeface="Arial MT"/>
              </a:rPr>
              <a:t>des</a:t>
            </a:r>
            <a:r>
              <a:rPr sz="1100" spc="-105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archives </a:t>
            </a:r>
            <a:r>
              <a:rPr sz="1100" spc="-29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2002</a:t>
            </a:r>
            <a:r>
              <a:rPr sz="1100" spc="50" dirty="0">
                <a:cs typeface="Arial MT"/>
              </a:rPr>
              <a:t> </a:t>
            </a:r>
            <a:r>
              <a:rPr sz="1100" spc="-10" dirty="0">
                <a:cs typeface="Arial MT"/>
              </a:rPr>
              <a:t>-</a:t>
            </a:r>
            <a:r>
              <a:rPr sz="1100" spc="5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2005</a:t>
            </a:r>
            <a:r>
              <a:rPr sz="1100" spc="55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DCVS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Bitkeeper</a:t>
            </a:r>
            <a:endParaRPr sz="1100" dirty="0">
              <a:cs typeface="Arial MT"/>
            </a:endParaRPr>
          </a:p>
          <a:p>
            <a:pPr marL="12700" marR="381000">
              <a:lnSpc>
                <a:spcPts val="1200"/>
              </a:lnSpc>
              <a:spcBef>
                <a:spcPts val="315"/>
              </a:spcBef>
            </a:pPr>
            <a:r>
              <a:rPr sz="1100" spc="-75" dirty="0">
                <a:cs typeface="Arial MT"/>
              </a:rPr>
              <a:t>2005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Bitkeeper</a:t>
            </a:r>
            <a:r>
              <a:rPr sz="1100" spc="6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devient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payant,</a:t>
            </a:r>
            <a:r>
              <a:rPr sz="1100" spc="6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Linus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Torvalds</a:t>
            </a:r>
            <a:r>
              <a:rPr sz="1100" spc="6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crée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 </a:t>
            </a:r>
            <a:r>
              <a:rPr sz="1100" spc="-29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successeur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Bitkeeper,</a:t>
            </a:r>
            <a:r>
              <a:rPr sz="1100" spc="5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objectifs:</a:t>
            </a:r>
            <a:endParaRPr sz="1100" dirty="0">
              <a:cs typeface="Arial MT"/>
            </a:endParaRPr>
          </a:p>
          <a:p>
            <a:pPr marL="289560" marR="2727325">
              <a:lnSpc>
                <a:spcPct val="100000"/>
              </a:lnSpc>
              <a:spcBef>
                <a:spcPts val="150"/>
              </a:spcBef>
            </a:pPr>
            <a:r>
              <a:rPr sz="1000" spc="-60" dirty="0">
                <a:cs typeface="Arial MT"/>
              </a:rPr>
              <a:t>vitesse </a:t>
            </a:r>
            <a:r>
              <a:rPr sz="1000" spc="-55" dirty="0">
                <a:cs typeface="Arial MT"/>
              </a:rPr>
              <a:t> </a:t>
            </a:r>
            <a:r>
              <a:rPr sz="1000" spc="-25" dirty="0">
                <a:cs typeface="Arial MT"/>
              </a:rPr>
              <a:t>simplicité</a:t>
            </a:r>
            <a:endParaRPr sz="1000" dirty="0">
              <a:cs typeface="Arial MT"/>
            </a:endParaRPr>
          </a:p>
          <a:p>
            <a:pPr marL="289560" marR="1087755">
              <a:lnSpc>
                <a:spcPts val="1200"/>
              </a:lnSpc>
              <a:spcBef>
                <a:spcPts val="30"/>
              </a:spcBef>
            </a:pPr>
            <a:r>
              <a:rPr sz="1000" spc="-60" dirty="0">
                <a:cs typeface="Arial MT"/>
              </a:rPr>
              <a:t>développements</a:t>
            </a:r>
            <a:r>
              <a:rPr sz="1000" spc="55" dirty="0">
                <a:cs typeface="Arial MT"/>
              </a:rPr>
              <a:t> </a:t>
            </a:r>
            <a:r>
              <a:rPr sz="1000" spc="-50" dirty="0">
                <a:cs typeface="Arial MT"/>
              </a:rPr>
              <a:t>non-linéaires</a:t>
            </a:r>
            <a:r>
              <a:rPr sz="1000" spc="55" dirty="0">
                <a:cs typeface="Arial MT"/>
              </a:rPr>
              <a:t> </a:t>
            </a:r>
            <a:r>
              <a:rPr sz="1000" spc="-45" dirty="0">
                <a:cs typeface="Arial MT"/>
              </a:rPr>
              <a:t>(branches) </a:t>
            </a:r>
            <a:r>
              <a:rPr sz="1000" spc="-265" dirty="0">
                <a:cs typeface="Arial MT"/>
              </a:rPr>
              <a:t> </a:t>
            </a:r>
            <a:r>
              <a:rPr sz="1000" spc="-40" dirty="0">
                <a:cs typeface="Arial MT"/>
              </a:rPr>
              <a:t>compacité</a:t>
            </a:r>
            <a:r>
              <a:rPr sz="1000" spc="45" dirty="0">
                <a:cs typeface="Arial MT"/>
              </a:rPr>
              <a:t> </a:t>
            </a:r>
            <a:r>
              <a:rPr sz="1000" spc="-95" dirty="0">
                <a:cs typeface="Arial MT"/>
              </a:rPr>
              <a:t>des</a:t>
            </a:r>
            <a:r>
              <a:rPr sz="1000" spc="50" dirty="0">
                <a:cs typeface="Arial MT"/>
              </a:rPr>
              <a:t> </a:t>
            </a:r>
            <a:r>
              <a:rPr sz="1000" spc="-85" dirty="0">
                <a:cs typeface="Arial MT"/>
              </a:rPr>
              <a:t>données</a:t>
            </a:r>
            <a:endParaRPr sz="1000" dirty="0">
              <a:cs typeface="Arial MT"/>
            </a:endParaRPr>
          </a:p>
        </p:txBody>
      </p:sp>
      <p:pic>
        <p:nvPicPr>
          <p:cNvPr id="1026" name="Picture 2" descr="Linus Torvalds — Wikipédia">
            <a:extLst>
              <a:ext uri="{FF2B5EF4-FFF2-40B4-BE49-F238E27FC236}">
                <a16:creationId xmlns:a16="http://schemas.microsoft.com/office/drawing/2014/main" id="{486359EE-5175-4B3C-0546-E52E98E9A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749" y="2101604"/>
            <a:ext cx="842760" cy="11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436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Mode</a:t>
            </a:r>
            <a:r>
              <a:rPr sz="1400" spc="4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stockage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31402"/>
            <a:ext cx="3913504" cy="88530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67005">
              <a:lnSpc>
                <a:spcPct val="102600"/>
              </a:lnSpc>
              <a:spcBef>
                <a:spcPts val="55"/>
              </a:spcBef>
            </a:pPr>
            <a:r>
              <a:rPr sz="1100" spc="-15" dirty="0">
                <a:cs typeface="Arial MT"/>
              </a:rPr>
              <a:t>Git </a:t>
            </a:r>
            <a:r>
              <a:rPr sz="1100" spc="-90" dirty="0">
                <a:cs typeface="Arial MT"/>
              </a:rPr>
              <a:t>gère</a:t>
            </a:r>
            <a:r>
              <a:rPr sz="1100" spc="-85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les</a:t>
            </a:r>
            <a:r>
              <a:rPr sz="1100" spc="-8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</a:t>
            </a:r>
            <a:r>
              <a:rPr sz="1100" spc="-70" dirty="0">
                <a:cs typeface="Arial MT"/>
              </a:rPr>
              <a:t> </a:t>
            </a:r>
            <a:r>
              <a:rPr sz="1100" spc="-105" dirty="0">
                <a:cs typeface="Arial MT"/>
              </a:rPr>
              <a:t>sous</a:t>
            </a:r>
            <a:r>
              <a:rPr sz="1100" spc="-10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formes</a:t>
            </a:r>
            <a:r>
              <a:rPr sz="1100" spc="-6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d’instantanés </a:t>
            </a:r>
            <a:r>
              <a:rPr sz="1100" spc="-40" dirty="0">
                <a:cs typeface="Arial MT"/>
              </a:rPr>
              <a:t>(snapshot) </a:t>
            </a:r>
            <a:r>
              <a:rPr sz="1100" spc="-25" dirty="0">
                <a:cs typeface="Arial MT"/>
              </a:rPr>
              <a:t>et </a:t>
            </a:r>
            <a:r>
              <a:rPr sz="1100" spc="-65" dirty="0">
                <a:cs typeface="Arial MT"/>
              </a:rPr>
              <a:t>non </a:t>
            </a:r>
            <a:r>
              <a:rPr sz="1100" spc="-29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différences</a:t>
            </a:r>
            <a:r>
              <a:rPr sz="1100" spc="55" dirty="0">
                <a:cs typeface="Arial MT"/>
              </a:rPr>
              <a:t> </a:t>
            </a:r>
            <a:r>
              <a:rPr sz="1100" spc="-25" dirty="0">
                <a:cs typeface="Arial MT"/>
              </a:rPr>
              <a:t>(deltas).</a:t>
            </a:r>
            <a:endParaRPr lang="fr-FR" sz="1100" spc="-25" dirty="0">
              <a:cs typeface="Arial MT"/>
            </a:endParaRPr>
          </a:p>
          <a:p>
            <a:pPr marL="12700" marR="167005">
              <a:lnSpc>
                <a:spcPct val="102600"/>
              </a:lnSpc>
              <a:spcBef>
                <a:spcPts val="55"/>
              </a:spcBef>
            </a:pPr>
            <a:endParaRPr sz="1100" dirty="0"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55" dirty="0">
                <a:cs typeface="Arial MT"/>
              </a:rPr>
              <a:t>Un</a:t>
            </a:r>
            <a:r>
              <a:rPr sz="1100" spc="3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système</a:t>
            </a:r>
            <a:r>
              <a:rPr sz="1100" spc="4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4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référence</a:t>
            </a:r>
            <a:r>
              <a:rPr sz="1100" spc="4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permet</a:t>
            </a:r>
            <a:r>
              <a:rPr sz="1100" spc="4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d’éviter</a:t>
            </a:r>
            <a:r>
              <a:rPr sz="1100" spc="4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4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stocker</a:t>
            </a:r>
            <a:r>
              <a:rPr sz="1100" spc="4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plusieurs</a:t>
            </a:r>
            <a:r>
              <a:rPr sz="1100" spc="4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fois</a:t>
            </a:r>
            <a:r>
              <a:rPr sz="1100" spc="4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 </a:t>
            </a:r>
            <a:r>
              <a:rPr sz="1100" spc="-29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fichier</a:t>
            </a:r>
            <a:r>
              <a:rPr sz="1100" spc="5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non-modifié</a:t>
            </a:r>
            <a:endParaRPr sz="11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7990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0" dirty="0">
                <a:solidFill>
                  <a:srgbClr val="7A0000"/>
                </a:solidFill>
                <a:cs typeface="Arial MT"/>
              </a:rPr>
              <a:t>Stockage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par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différences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0045" y="1321813"/>
            <a:ext cx="3887992" cy="150502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897890"/>
            <a:chOff x="0" y="0"/>
            <a:chExt cx="4608195" cy="89789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638175"/>
            </a:xfrm>
            <a:custGeom>
              <a:avLst/>
              <a:gdLst/>
              <a:ahLst/>
              <a:cxnLst/>
              <a:rect l="l" t="t" r="r" b="b"/>
              <a:pathLst>
                <a:path w="2304415" h="638175">
                  <a:moveTo>
                    <a:pt x="2303995" y="0"/>
                  </a:moveTo>
                  <a:lnTo>
                    <a:pt x="0" y="0"/>
                  </a:lnTo>
                  <a:lnTo>
                    <a:pt x="0" y="637667"/>
                  </a:lnTo>
                  <a:lnTo>
                    <a:pt x="2303995" y="63766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3174" y="634070"/>
            <a:ext cx="15093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Plan</a:t>
            </a:r>
            <a:r>
              <a:rPr sz="1400" spc="3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cs typeface="Arial MT"/>
              </a:rPr>
              <a:t>d’intervention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5" dirty="0">
                <a:solidFill>
                  <a:srgbClr val="7A0000"/>
                </a:solidFill>
                <a:cs typeface="Arial MT"/>
              </a:rPr>
              <a:t>I</a:t>
            </a:r>
            <a:endParaRPr sz="1400"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894753"/>
            <a:ext cx="4608195" cy="244475"/>
            <a:chOff x="0" y="894753"/>
            <a:chExt cx="4608195" cy="244475"/>
          </a:xfrm>
        </p:grpSpPr>
        <p:pic>
          <p:nvPicPr>
            <p:cNvPr id="8" name="object 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743" y="979055"/>
              <a:ext cx="160096" cy="16009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51205" y="978305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EAEAF7"/>
                </a:solidFill>
                <a:cs typeface="Tahoma"/>
              </a:rPr>
              <a:t>1</a:t>
            </a:r>
            <a:endParaRPr sz="800" dirty="0"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580" y="950962"/>
            <a:ext cx="1764664" cy="153157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16230" marR="772160" indent="-139065">
              <a:lnSpc>
                <a:spcPct val="102600"/>
              </a:lnSpc>
              <a:spcBef>
                <a:spcPts val="55"/>
              </a:spcBef>
            </a:pPr>
            <a:r>
              <a:rPr sz="1000" spc="-25" dirty="0">
                <a:cs typeface="Arial MT"/>
                <a:hlinkClick r:id="rId2" action="ppaction://hlinksldjump"/>
              </a:rPr>
              <a:t>Introduction </a:t>
            </a:r>
            <a:r>
              <a:rPr sz="1000" spc="-20" dirty="0">
                <a:cs typeface="Arial MT"/>
              </a:rPr>
              <a:t> </a:t>
            </a:r>
            <a:r>
              <a:rPr sz="1000" spc="-45" dirty="0">
                <a:cs typeface="Arial MT"/>
                <a:hlinkClick r:id="rId12" action="ppaction://hlinksldjump"/>
              </a:rPr>
              <a:t>Présentation </a:t>
            </a:r>
            <a:r>
              <a:rPr sz="1000" spc="-295" dirty="0">
                <a:cs typeface="Arial MT"/>
              </a:rPr>
              <a:t> </a:t>
            </a:r>
            <a:r>
              <a:rPr sz="1000" spc="-50" dirty="0">
                <a:cs typeface="Arial MT"/>
                <a:hlinkClick r:id="rId13" action="ppaction://hlinksldjump"/>
              </a:rPr>
              <a:t>Classification </a:t>
            </a:r>
            <a:r>
              <a:rPr sz="1000" spc="-35" dirty="0">
                <a:cs typeface="Arial MT"/>
              </a:rPr>
              <a:t> </a:t>
            </a:r>
            <a:r>
              <a:rPr sz="1000" spc="-15" dirty="0">
                <a:cs typeface="Arial MT"/>
                <a:hlinkClick r:id="rId14" action="ppaction://hlinksldjump"/>
              </a:rPr>
              <a:t>Git</a:t>
            </a:r>
            <a:endParaRPr sz="1000" dirty="0">
              <a:cs typeface="Arial MT"/>
            </a:endParaRPr>
          </a:p>
          <a:p>
            <a:pPr marL="316230" marR="816610" indent="-304165">
              <a:lnSpc>
                <a:spcPct val="102699"/>
              </a:lnSpc>
              <a:spcBef>
                <a:spcPts val="350"/>
              </a:spcBef>
            </a:pPr>
            <a:r>
              <a:rPr lang="fr-FR" sz="1000" spc="-22" baseline="6944" dirty="0">
                <a:solidFill>
                  <a:srgbClr val="EAEAF7"/>
                </a:solidFill>
                <a:cs typeface="Tahoma"/>
              </a:rPr>
              <a:t> </a:t>
            </a:r>
            <a:r>
              <a:rPr sz="1000" spc="112" baseline="6944" dirty="0">
                <a:solidFill>
                  <a:srgbClr val="EAEAF7"/>
                </a:solidFill>
                <a:cs typeface="Tahoma"/>
              </a:rPr>
              <a:t> </a:t>
            </a:r>
            <a:r>
              <a:rPr lang="fr-FR" sz="1000" spc="112" baseline="6944" dirty="0">
                <a:solidFill>
                  <a:srgbClr val="EAEAF7"/>
                </a:solidFill>
                <a:cs typeface="Tahoma"/>
              </a:rPr>
              <a:t>    </a:t>
            </a:r>
            <a:r>
              <a:rPr sz="1000" spc="-65" dirty="0" err="1">
                <a:cs typeface="Arial MT"/>
                <a:hlinkClick r:id="rId3" action="ppaction://hlinksldjump"/>
              </a:rPr>
              <a:t>Fondamentaux</a:t>
            </a:r>
            <a:r>
              <a:rPr sz="1000" spc="-65" dirty="0">
                <a:cs typeface="Arial MT"/>
                <a:hlinkClick r:id="rId3" action="ppaction://hlinksldjump"/>
              </a:rPr>
              <a:t> </a:t>
            </a:r>
            <a:r>
              <a:rPr sz="1000" spc="-295" dirty="0">
                <a:cs typeface="Arial MT"/>
              </a:rPr>
              <a:t> </a:t>
            </a:r>
            <a:endParaRPr lang="fr-FR" sz="1000" spc="-295" dirty="0">
              <a:cs typeface="Arial MT"/>
            </a:endParaRPr>
          </a:p>
          <a:p>
            <a:pPr marL="316230" marR="816610" indent="-304165">
              <a:lnSpc>
                <a:spcPct val="102699"/>
              </a:lnSpc>
              <a:spcBef>
                <a:spcPts val="350"/>
              </a:spcBef>
            </a:pPr>
            <a:r>
              <a:rPr lang="fr-FR" sz="1000" spc="-295" dirty="0">
                <a:cs typeface="Arial MT"/>
              </a:rPr>
              <a:t> 	</a:t>
            </a:r>
            <a:r>
              <a:rPr sz="1000" spc="-80" dirty="0">
                <a:cs typeface="Arial MT"/>
                <a:hlinkClick r:id="rId15" action="ppaction://hlinksldjump"/>
              </a:rPr>
              <a:t>Le</a:t>
            </a:r>
            <a:r>
              <a:rPr sz="1000" spc="35" dirty="0">
                <a:cs typeface="Arial MT"/>
                <a:hlinkClick r:id="rId15" action="ppaction://hlinksldjump"/>
              </a:rPr>
              <a:t> </a:t>
            </a:r>
            <a:r>
              <a:rPr sz="1000" spc="-45" dirty="0">
                <a:cs typeface="Arial MT"/>
                <a:hlinkClick r:id="rId15" action="ppaction://hlinksldjump"/>
              </a:rPr>
              <a:t>dépôt</a:t>
            </a:r>
            <a:endParaRPr sz="1000" dirty="0">
              <a:cs typeface="Arial MT"/>
            </a:endParaRPr>
          </a:p>
          <a:p>
            <a:pPr marL="316230" marR="5080">
              <a:lnSpc>
                <a:spcPct val="102600"/>
              </a:lnSpc>
            </a:pPr>
            <a:r>
              <a:rPr sz="1000" spc="-55" dirty="0">
                <a:cs typeface="Arial MT"/>
                <a:hlinkClick r:id="rId16" action="ppaction://hlinksldjump"/>
              </a:rPr>
              <a:t>Historiques</a:t>
            </a:r>
            <a:r>
              <a:rPr sz="1000" spc="35" dirty="0">
                <a:cs typeface="Arial MT"/>
                <a:hlinkClick r:id="rId16" action="ppaction://hlinksldjump"/>
              </a:rPr>
              <a:t> </a:t>
            </a:r>
            <a:r>
              <a:rPr sz="1000" spc="-110" dirty="0">
                <a:cs typeface="Arial MT"/>
                <a:hlinkClick r:id="rId16" action="ppaction://hlinksldjump"/>
              </a:rPr>
              <a:t>des</a:t>
            </a:r>
            <a:r>
              <a:rPr sz="1000" spc="40" dirty="0">
                <a:cs typeface="Arial MT"/>
                <a:hlinkClick r:id="rId16" action="ppaction://hlinksldjump"/>
              </a:rPr>
              <a:t> </a:t>
            </a:r>
            <a:r>
              <a:rPr sz="1000" spc="-40" dirty="0">
                <a:cs typeface="Arial MT"/>
                <a:hlinkClick r:id="rId16" action="ppaction://hlinksldjump"/>
              </a:rPr>
              <a:t>validations </a:t>
            </a:r>
            <a:r>
              <a:rPr sz="1000" spc="-290" dirty="0">
                <a:cs typeface="Arial MT"/>
              </a:rPr>
              <a:t> </a:t>
            </a:r>
            <a:r>
              <a:rPr sz="1000" spc="-50" dirty="0">
                <a:cs typeface="Arial MT"/>
                <a:hlinkClick r:id="rId17" action="ppaction://hlinksldjump"/>
              </a:rPr>
              <a:t>Annuler</a:t>
            </a:r>
            <a:r>
              <a:rPr sz="1000" spc="-45" dirty="0">
                <a:cs typeface="Arial MT"/>
                <a:hlinkClick r:id="rId17" action="ppaction://hlinksldjump"/>
              </a:rPr>
              <a:t> </a:t>
            </a:r>
            <a:r>
              <a:rPr sz="1000" spc="-85" dirty="0">
                <a:cs typeface="Arial MT"/>
                <a:hlinkClick r:id="rId17" action="ppaction://hlinksldjump"/>
              </a:rPr>
              <a:t>une</a:t>
            </a:r>
            <a:r>
              <a:rPr sz="1000" spc="-80" dirty="0">
                <a:cs typeface="Arial MT"/>
                <a:hlinkClick r:id="rId17" action="ppaction://hlinksldjump"/>
              </a:rPr>
              <a:t> </a:t>
            </a:r>
            <a:r>
              <a:rPr sz="1000" spc="-35" dirty="0">
                <a:cs typeface="Arial MT"/>
                <a:hlinkClick r:id="rId17" action="ppaction://hlinksldjump"/>
              </a:rPr>
              <a:t>action </a:t>
            </a:r>
            <a:r>
              <a:rPr sz="1000" spc="-30" dirty="0">
                <a:cs typeface="Arial MT"/>
              </a:rPr>
              <a:t> </a:t>
            </a:r>
            <a:r>
              <a:rPr sz="1000" spc="-40" dirty="0">
                <a:cs typeface="Arial MT"/>
                <a:hlinkClick r:id="rId18" action="ppaction://hlinksldjump"/>
              </a:rPr>
              <a:t>Étiquettes</a:t>
            </a:r>
            <a:endParaRPr sz="1000" dirty="0">
              <a:cs typeface="Arial MT"/>
            </a:endParaRPr>
          </a:p>
          <a:p>
            <a:pPr marL="316230">
              <a:lnSpc>
                <a:spcPct val="100000"/>
              </a:lnSpc>
              <a:spcBef>
                <a:spcPts val="35"/>
              </a:spcBef>
            </a:pPr>
            <a:r>
              <a:rPr sz="1000" spc="-50" dirty="0">
                <a:cs typeface="Arial MT"/>
                <a:hlinkClick r:id="rId19" action="ppaction://hlinksldjump"/>
              </a:rPr>
              <a:t>Alias</a:t>
            </a:r>
            <a:endParaRPr sz="1000" dirty="0"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0743" y="2788767"/>
            <a:ext cx="160096" cy="16009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51205" y="2788017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EAEAF7"/>
                </a:solidFill>
                <a:cs typeface="Tahoma"/>
              </a:rPr>
              <a:t>3</a:t>
            </a:r>
            <a:endParaRPr sz="800" dirty="0"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6636" y="2760673"/>
            <a:ext cx="127444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51130" marR="5080" indent="-139065">
              <a:lnSpc>
                <a:spcPct val="102600"/>
              </a:lnSpc>
              <a:spcBef>
                <a:spcPts val="55"/>
              </a:spcBef>
            </a:pPr>
            <a:r>
              <a:rPr lang="fr-FR" sz="1100" spc="-100" dirty="0">
                <a:cs typeface="Arial MT"/>
                <a:hlinkClick r:id="rId4" action="ppaction://hlinksldjump"/>
              </a:rPr>
              <a:t>   </a:t>
            </a:r>
            <a:r>
              <a:rPr sz="1100" spc="-100" dirty="0">
                <a:cs typeface="Arial MT"/>
                <a:hlinkClick r:id="rId4" action="ppaction://hlinksldjump"/>
              </a:rPr>
              <a:t>Les</a:t>
            </a:r>
            <a:r>
              <a:rPr sz="1100" spc="40" dirty="0">
                <a:cs typeface="Arial MT"/>
                <a:hlinkClick r:id="rId4" action="ppaction://hlinksldjump"/>
              </a:rPr>
              <a:t> </a:t>
            </a:r>
            <a:r>
              <a:rPr sz="1100" spc="-80" dirty="0">
                <a:cs typeface="Arial MT"/>
                <a:hlinkClick r:id="rId4" action="ppaction://hlinksldjump"/>
              </a:rPr>
              <a:t>branches</a:t>
            </a:r>
            <a:r>
              <a:rPr sz="1100" spc="35" dirty="0">
                <a:cs typeface="Arial MT"/>
                <a:hlinkClick r:id="rId4" action="ppaction://hlinksldjump"/>
              </a:rPr>
              <a:t> </a:t>
            </a:r>
            <a:r>
              <a:rPr sz="1100" spc="-90" dirty="0">
                <a:cs typeface="Arial MT"/>
                <a:hlinkClick r:id="rId4" action="ppaction://hlinksldjump"/>
              </a:rPr>
              <a:t>avec</a:t>
            </a:r>
            <a:r>
              <a:rPr sz="1100" spc="40" dirty="0">
                <a:cs typeface="Arial MT"/>
                <a:hlinkClick r:id="rId4" action="ppaction://hlinksldjump"/>
              </a:rPr>
              <a:t> </a:t>
            </a:r>
            <a:r>
              <a:rPr sz="1100" spc="-15" dirty="0">
                <a:cs typeface="Arial MT"/>
                <a:hlinkClick r:id="rId4" action="ppaction://hlinksldjump"/>
              </a:rPr>
              <a:t>Git </a:t>
            </a:r>
            <a:r>
              <a:rPr sz="1100" spc="-290" dirty="0">
                <a:cs typeface="Arial MT"/>
              </a:rPr>
              <a:t> </a:t>
            </a:r>
            <a:r>
              <a:rPr sz="1100" spc="-80" dirty="0">
                <a:cs typeface="Arial MT"/>
                <a:hlinkClick r:id="rId20" action="ppaction://hlinksldjump"/>
              </a:rPr>
              <a:t>Vue</a:t>
            </a:r>
            <a:r>
              <a:rPr sz="1100" spc="-75" dirty="0">
                <a:cs typeface="Arial MT"/>
                <a:hlinkClick r:id="rId20" action="ppaction://hlinksldjump"/>
              </a:rPr>
              <a:t> d’ensemble </a:t>
            </a:r>
            <a:r>
              <a:rPr sz="1100" spc="-70" dirty="0">
                <a:cs typeface="Arial MT"/>
              </a:rPr>
              <a:t> </a:t>
            </a:r>
            <a:r>
              <a:rPr sz="1100" spc="-35" dirty="0">
                <a:cs typeface="Arial MT"/>
                <a:hlinkClick r:id="rId21" action="ppaction://hlinksldjump"/>
              </a:rPr>
              <a:t>Dépôt</a:t>
            </a:r>
            <a:r>
              <a:rPr sz="1100" spc="45" dirty="0">
                <a:cs typeface="Arial MT"/>
                <a:hlinkClick r:id="rId21" action="ppaction://hlinksldjump"/>
              </a:rPr>
              <a:t> </a:t>
            </a:r>
            <a:r>
              <a:rPr sz="1100" spc="-30" dirty="0">
                <a:cs typeface="Arial MT"/>
                <a:hlinkClick r:id="rId21" action="ppaction://hlinksldjump"/>
              </a:rPr>
              <a:t>distant</a:t>
            </a:r>
            <a:endParaRPr sz="1100" dirty="0">
              <a:cs typeface="Arial MT"/>
            </a:endParaRPr>
          </a:p>
        </p:txBody>
      </p:sp>
      <p:pic>
        <p:nvPicPr>
          <p:cNvPr id="11" name="object 21">
            <a:extLst>
              <a:ext uri="{FF2B5EF4-FFF2-40B4-BE49-F238E27FC236}">
                <a16:creationId xmlns:a16="http://schemas.microsoft.com/office/drawing/2014/main" id="{1151D28F-2D88-47D5-36C0-0062B50B163A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1640" y="1651348"/>
            <a:ext cx="160096" cy="160096"/>
          </a:xfrm>
          <a:prstGeom prst="rect">
            <a:avLst/>
          </a:prstGeom>
        </p:spPr>
      </p:pic>
      <p:sp>
        <p:nvSpPr>
          <p:cNvPr id="12" name="object 22">
            <a:extLst>
              <a:ext uri="{FF2B5EF4-FFF2-40B4-BE49-F238E27FC236}">
                <a16:creationId xmlns:a16="http://schemas.microsoft.com/office/drawing/2014/main" id="{C50273C7-C66E-D80B-55AB-05DC8DF37A45}"/>
              </a:ext>
            </a:extLst>
          </p:cNvPr>
          <p:cNvSpPr txBox="1"/>
          <p:nvPr/>
        </p:nvSpPr>
        <p:spPr>
          <a:xfrm>
            <a:off x="332760" y="1651348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800" spc="-15" dirty="0">
                <a:solidFill>
                  <a:srgbClr val="EAEAF7"/>
                </a:solidFill>
                <a:cs typeface="Tahoma"/>
              </a:rPr>
              <a:t>2</a:t>
            </a:r>
            <a:endParaRPr sz="800" dirty="0"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29489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0" dirty="0">
                <a:solidFill>
                  <a:srgbClr val="7A0000"/>
                </a:solidFill>
                <a:cs typeface="Arial MT"/>
              </a:rPr>
              <a:t>Stockage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par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cs typeface="Arial MT"/>
              </a:rPr>
              <a:t>flux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cs typeface="Arial MT"/>
              </a:rPr>
              <a:t>d’instantanés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0045" y="1330181"/>
            <a:ext cx="3887992" cy="148412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138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cs typeface="Arial MT"/>
              </a:rPr>
              <a:t>Travailler</a:t>
            </a:r>
            <a:r>
              <a:rPr sz="1400" spc="3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en</a:t>
            </a:r>
            <a:r>
              <a:rPr sz="1400" spc="3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local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987956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197989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2408021"/>
            <a:ext cx="65265" cy="65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47294" y="1350326"/>
            <a:ext cx="3855720" cy="13385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96570">
              <a:lnSpc>
                <a:spcPct val="102600"/>
              </a:lnSpc>
              <a:spcBef>
                <a:spcPts val="55"/>
              </a:spcBef>
            </a:pPr>
            <a:r>
              <a:rPr sz="1100" spc="-65" dirty="0">
                <a:cs typeface="Arial MT"/>
              </a:rPr>
              <a:t>La</a:t>
            </a:r>
            <a:r>
              <a:rPr sz="1100" spc="-6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plupart </a:t>
            </a:r>
            <a:r>
              <a:rPr sz="1100" spc="-110" dirty="0">
                <a:cs typeface="Arial MT"/>
              </a:rPr>
              <a:t>des</a:t>
            </a:r>
            <a:r>
              <a:rPr sz="1100" spc="-105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opérations</a:t>
            </a:r>
            <a:r>
              <a:rPr sz="1100" spc="-50" dirty="0">
                <a:cs typeface="Arial MT"/>
              </a:rPr>
              <a:t> </a:t>
            </a:r>
            <a:r>
              <a:rPr sz="1100" spc="-135" dirty="0">
                <a:cs typeface="Arial MT"/>
              </a:rPr>
              <a:t>se</a:t>
            </a:r>
            <a:r>
              <a:rPr sz="1100" spc="-13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déroulent localement.</a:t>
            </a:r>
            <a:r>
              <a:rPr sz="1100" spc="-45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Pas</a:t>
            </a:r>
            <a:r>
              <a:rPr sz="1100" spc="-95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de </a:t>
            </a:r>
            <a:r>
              <a:rPr sz="1100" spc="-295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ralentissement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dû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la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latence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5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réseau.</a:t>
            </a:r>
            <a:endParaRPr sz="1100"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0" dirty="0">
                <a:cs typeface="Arial MT"/>
              </a:rPr>
              <a:t>Exemple:</a:t>
            </a:r>
            <a:endParaRPr sz="1100"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40" dirty="0">
                <a:cs typeface="Arial MT"/>
              </a:rPr>
              <a:t>parcourir</a:t>
            </a:r>
            <a:r>
              <a:rPr sz="1100" spc="4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l’historique</a:t>
            </a:r>
            <a:r>
              <a:rPr sz="1100" spc="4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d’un</a:t>
            </a:r>
            <a:r>
              <a:rPr sz="1100" spc="45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fichier</a:t>
            </a:r>
            <a:endParaRPr sz="1100"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80" dirty="0">
                <a:cs typeface="Arial MT"/>
              </a:rPr>
              <a:t>générer</a:t>
            </a:r>
            <a:r>
              <a:rPr sz="1100" spc="6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6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patch</a:t>
            </a:r>
            <a:r>
              <a:rPr sz="1100" spc="6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entre</a:t>
            </a:r>
            <a:r>
              <a:rPr sz="1100" spc="6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deux</a:t>
            </a:r>
            <a:r>
              <a:rPr sz="1100" spc="6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</a:t>
            </a:r>
            <a:r>
              <a:rPr sz="1100" spc="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arbitraires</a:t>
            </a:r>
            <a:r>
              <a:rPr sz="1100" spc="6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d’un</a:t>
            </a:r>
            <a:r>
              <a:rPr sz="1100" spc="6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fichier</a:t>
            </a:r>
            <a:endParaRPr sz="1100">
              <a:cs typeface="Arial MT"/>
            </a:endParaRPr>
          </a:p>
          <a:p>
            <a:pPr marL="289560" marR="5080">
              <a:lnSpc>
                <a:spcPct val="102600"/>
              </a:lnSpc>
              <a:spcBef>
                <a:spcPts val="295"/>
              </a:spcBef>
            </a:pPr>
            <a:r>
              <a:rPr sz="1100" spc="-30" dirty="0">
                <a:cs typeface="Arial MT"/>
              </a:rPr>
              <a:t>travailler </a:t>
            </a:r>
            <a:r>
              <a:rPr sz="1100" spc="-95" dirty="0">
                <a:cs typeface="Arial MT"/>
              </a:rPr>
              <a:t>en</a:t>
            </a:r>
            <a:r>
              <a:rPr sz="1100" spc="-9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mode</a:t>
            </a:r>
            <a:r>
              <a:rPr sz="1100" spc="-7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«hors </a:t>
            </a:r>
            <a:r>
              <a:rPr sz="1100" spc="-50" dirty="0">
                <a:cs typeface="Arial MT"/>
              </a:rPr>
              <a:t>connexion» </a:t>
            </a:r>
            <a:r>
              <a:rPr sz="1100" spc="-60" dirty="0">
                <a:cs typeface="Arial MT"/>
              </a:rPr>
              <a:t>(dans</a:t>
            </a:r>
            <a:r>
              <a:rPr sz="1100" spc="-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le</a:t>
            </a:r>
            <a:r>
              <a:rPr sz="1100" spc="-60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train, </a:t>
            </a:r>
            <a:r>
              <a:rPr sz="1100" spc="-95" dirty="0">
                <a:cs typeface="Arial MT"/>
              </a:rPr>
              <a:t>en</a:t>
            </a:r>
            <a:r>
              <a:rPr sz="1100" spc="114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dehors </a:t>
            </a:r>
            <a:r>
              <a:rPr sz="1100" spc="-29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0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réseau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d’entreprise,</a:t>
            </a:r>
            <a:r>
              <a:rPr sz="1100" spc="55" dirty="0">
                <a:cs typeface="Arial MT"/>
              </a:rPr>
              <a:t> </a:t>
            </a:r>
            <a:r>
              <a:rPr sz="1100" spc="-20" dirty="0">
                <a:cs typeface="Arial MT"/>
              </a:rPr>
              <a:t>etc.)</a:t>
            </a:r>
            <a:endParaRPr sz="11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3055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Intégrité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98954"/>
            <a:ext cx="3872865" cy="12623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cs typeface="Arial MT"/>
              </a:rPr>
              <a:t>Tout</a:t>
            </a:r>
            <a:r>
              <a:rPr sz="1100" spc="5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est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vérifié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via</a:t>
            </a:r>
            <a:r>
              <a:rPr sz="1100" spc="5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une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somme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contrôle</a:t>
            </a:r>
            <a:r>
              <a:rPr sz="1100" spc="50" dirty="0">
                <a:cs typeface="Arial MT"/>
              </a:rPr>
              <a:t> </a:t>
            </a:r>
            <a:r>
              <a:rPr sz="1100" spc="-20" dirty="0">
                <a:cs typeface="Arial MT"/>
              </a:rPr>
              <a:t>(SHA-1).</a:t>
            </a:r>
            <a:endParaRPr sz="1100">
              <a:cs typeface="Arial MT"/>
            </a:endParaRPr>
          </a:p>
          <a:p>
            <a:pPr marL="12700" marR="504825">
              <a:lnSpc>
                <a:spcPct val="102600"/>
              </a:lnSpc>
            </a:pPr>
            <a:r>
              <a:rPr sz="1100" spc="-105" dirty="0">
                <a:cs typeface="Arial MT"/>
              </a:rPr>
              <a:t>Pas</a:t>
            </a:r>
            <a:r>
              <a:rPr sz="1100" spc="-10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risque</a:t>
            </a:r>
            <a:r>
              <a:rPr sz="1100" spc="-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modification </a:t>
            </a:r>
            <a:r>
              <a:rPr sz="1100" spc="-80" dirty="0">
                <a:cs typeface="Arial MT"/>
              </a:rPr>
              <a:t>non-gérée</a:t>
            </a:r>
            <a:r>
              <a:rPr sz="1100" spc="-7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d’un </a:t>
            </a:r>
            <a:r>
              <a:rPr sz="1100" spc="-30" dirty="0">
                <a:cs typeface="Arial MT"/>
              </a:rPr>
              <a:t>fichier, </a:t>
            </a:r>
            <a:r>
              <a:rPr sz="1100" spc="-25" dirty="0">
                <a:cs typeface="Arial MT"/>
              </a:rPr>
              <a:t>ni </a:t>
            </a:r>
            <a:r>
              <a:rPr sz="1100" spc="-100" dirty="0">
                <a:cs typeface="Arial MT"/>
              </a:rPr>
              <a:t>de </a:t>
            </a:r>
            <a:r>
              <a:rPr sz="1100" spc="-29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corruption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lors</a:t>
            </a:r>
            <a:r>
              <a:rPr sz="1100" spc="5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d’un</a:t>
            </a:r>
            <a:r>
              <a:rPr sz="1100" spc="55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transfert.</a:t>
            </a:r>
            <a:endParaRPr sz="1100">
              <a:cs typeface="Arial MT"/>
            </a:endParaRPr>
          </a:p>
          <a:p>
            <a:pPr marL="12700" marR="5080">
              <a:lnSpc>
                <a:spcPct val="102699"/>
              </a:lnSpc>
            </a:pPr>
            <a:r>
              <a:rPr sz="1100" spc="-45" dirty="0">
                <a:cs typeface="Arial MT"/>
              </a:rPr>
              <a:t>Sert </a:t>
            </a:r>
            <a:r>
              <a:rPr sz="1100" spc="-70" dirty="0">
                <a:cs typeface="Arial MT"/>
              </a:rPr>
              <a:t>également</a:t>
            </a:r>
            <a:r>
              <a:rPr sz="1100" spc="-65" dirty="0">
                <a:cs typeface="Arial MT"/>
              </a:rPr>
              <a:t> </a:t>
            </a:r>
            <a:r>
              <a:rPr sz="1100" spc="-20" dirty="0">
                <a:cs typeface="Arial MT"/>
              </a:rPr>
              <a:t>d’identifiant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fichier </a:t>
            </a:r>
            <a:r>
              <a:rPr sz="1100" spc="-90" dirty="0">
                <a:cs typeface="Arial MT"/>
              </a:rPr>
              <a:t>dans</a:t>
            </a:r>
            <a:r>
              <a:rPr sz="1100" spc="-8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la </a:t>
            </a:r>
            <a:r>
              <a:rPr sz="1100" spc="-110" dirty="0">
                <a:cs typeface="Arial MT"/>
              </a:rPr>
              <a:t>base</a:t>
            </a:r>
            <a:r>
              <a:rPr sz="1100" spc="-10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données</a:t>
            </a:r>
            <a:r>
              <a:rPr sz="1100" spc="-90" dirty="0">
                <a:cs typeface="Arial MT"/>
              </a:rPr>
              <a:t> </a:t>
            </a:r>
            <a:r>
              <a:rPr sz="1100" spc="-10" dirty="0">
                <a:cs typeface="Arial MT"/>
              </a:rPr>
              <a:t>Git. </a:t>
            </a:r>
            <a:r>
              <a:rPr sz="1100" spc="-29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Quasiment</a:t>
            </a:r>
            <a:r>
              <a:rPr sz="1100" spc="5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que</a:t>
            </a:r>
            <a:r>
              <a:rPr sz="1100" spc="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ajouts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données,</a:t>
            </a:r>
            <a:r>
              <a:rPr sz="1100" spc="60" dirty="0">
                <a:cs typeface="Arial MT"/>
              </a:rPr>
              <a:t> </a:t>
            </a:r>
            <a:r>
              <a:rPr sz="1100" spc="5" dirty="0">
                <a:cs typeface="Arial MT"/>
              </a:rPr>
              <a:t>tout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est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réversible.</a:t>
            </a:r>
            <a:endParaRPr sz="1100">
              <a:cs typeface="Arial MT"/>
            </a:endParaRPr>
          </a:p>
          <a:p>
            <a:pPr marL="12700" marR="13335">
              <a:lnSpc>
                <a:spcPct val="102600"/>
              </a:lnSpc>
              <a:spcBef>
                <a:spcPts val="300"/>
              </a:spcBef>
            </a:pPr>
            <a:r>
              <a:rPr sz="1100" spc="-55" dirty="0">
                <a:cs typeface="Arial MT"/>
              </a:rPr>
              <a:t>Perte</a:t>
            </a:r>
            <a:r>
              <a:rPr sz="1100" spc="6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ou</a:t>
            </a:r>
            <a:r>
              <a:rPr sz="1100" spc="6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corruption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modifications</a:t>
            </a:r>
            <a:r>
              <a:rPr sz="1100" spc="6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uniquement</a:t>
            </a:r>
            <a:r>
              <a:rPr sz="1100" spc="6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quand</a:t>
            </a:r>
            <a:r>
              <a:rPr sz="1100" spc="6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elles</a:t>
            </a:r>
            <a:r>
              <a:rPr sz="1100" spc="60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n’ont </a:t>
            </a:r>
            <a:r>
              <a:rPr sz="1100" spc="-290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pas</a:t>
            </a:r>
            <a:r>
              <a:rPr sz="1100" spc="5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été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rentrées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en</a:t>
            </a:r>
            <a:r>
              <a:rPr sz="1100" spc="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base</a:t>
            </a:r>
            <a:endParaRPr sz="11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1833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cs typeface="Arial MT"/>
              </a:rPr>
              <a:t>Les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cs typeface="Arial MT"/>
              </a:rPr>
              <a:t>trois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états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d’un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fichier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551228"/>
            <a:ext cx="81792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467775"/>
            <a:ext cx="3814255" cy="12182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83820">
              <a:lnSpc>
                <a:spcPct val="102699"/>
              </a:lnSpc>
              <a:spcBef>
                <a:spcPts val="55"/>
              </a:spcBef>
            </a:pPr>
            <a:r>
              <a:rPr sz="1200" b="1" spc="-55" dirty="0">
                <a:cs typeface="Arial MT"/>
              </a:rPr>
              <a:t>validé</a:t>
            </a:r>
            <a:r>
              <a:rPr sz="1200" spc="6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(commited):</a:t>
            </a:r>
            <a:r>
              <a:rPr sz="1200" spc="19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stockées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en</a:t>
            </a:r>
            <a:r>
              <a:rPr sz="1200" spc="65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sécurité</a:t>
            </a:r>
            <a:r>
              <a:rPr sz="1200" spc="6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localement </a:t>
            </a:r>
            <a:r>
              <a:rPr sz="1200" spc="-29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répertoire</a:t>
            </a:r>
            <a:r>
              <a:rPr sz="1200" spc="50" dirty="0">
                <a:cs typeface="Arial MT"/>
              </a:rPr>
              <a:t> </a:t>
            </a:r>
            <a:r>
              <a:rPr sz="1200" spc="-10" dirty="0">
                <a:cs typeface="Arial MT"/>
              </a:rPr>
              <a:t>Git,</a:t>
            </a:r>
            <a:r>
              <a:rPr sz="1200" spc="55" dirty="0">
                <a:cs typeface="Arial MT"/>
              </a:rPr>
              <a:t> </a:t>
            </a:r>
            <a:r>
              <a:rPr sz="1200" spc="-90" dirty="0">
                <a:cs typeface="Arial MT"/>
              </a:rPr>
              <a:t>ensemble</a:t>
            </a:r>
            <a:r>
              <a:rPr sz="1200" spc="55" dirty="0">
                <a:cs typeface="Arial MT"/>
              </a:rPr>
              <a:t> </a:t>
            </a:r>
            <a:r>
              <a:rPr sz="1200" spc="-110" dirty="0">
                <a:cs typeface="Arial MT"/>
              </a:rPr>
              <a:t>des</a:t>
            </a:r>
            <a:r>
              <a:rPr sz="1200" spc="55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données</a:t>
            </a:r>
            <a:r>
              <a:rPr sz="1200" spc="55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du</a:t>
            </a:r>
            <a:r>
              <a:rPr sz="1200" spc="50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projet</a:t>
            </a:r>
            <a:endParaRPr sz="1200" dirty="0">
              <a:cs typeface="Arial MT"/>
            </a:endParaRPr>
          </a:p>
          <a:p>
            <a:pPr marL="12700" marR="344170">
              <a:lnSpc>
                <a:spcPct val="102600"/>
              </a:lnSpc>
              <a:spcBef>
                <a:spcPts val="300"/>
              </a:spcBef>
            </a:pPr>
            <a:r>
              <a:rPr sz="1200" b="1" spc="-40" dirty="0">
                <a:cs typeface="Arial MT"/>
              </a:rPr>
              <a:t>modifié</a:t>
            </a:r>
            <a:r>
              <a:rPr sz="1200" spc="-4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(modified):</a:t>
            </a:r>
            <a:r>
              <a:rPr sz="1200" spc="-20" dirty="0">
                <a:cs typeface="Arial MT"/>
              </a:rPr>
              <a:t> </a:t>
            </a:r>
            <a:r>
              <a:rPr sz="1200" spc="-100" dirty="0">
                <a:cs typeface="Arial MT"/>
              </a:rPr>
              <a:t>pas</a:t>
            </a:r>
            <a:r>
              <a:rPr sz="1200" spc="-95" dirty="0">
                <a:cs typeface="Arial MT"/>
              </a:rPr>
              <a:t> </a:t>
            </a:r>
            <a:r>
              <a:rPr sz="1200" spc="-85" dirty="0">
                <a:cs typeface="Arial MT"/>
              </a:rPr>
              <a:t>encore</a:t>
            </a:r>
            <a:r>
              <a:rPr sz="1200" spc="-8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validé </a:t>
            </a:r>
            <a:r>
              <a:rPr sz="1200" spc="-95" dirty="0">
                <a:cs typeface="Arial MT"/>
              </a:rPr>
              <a:t>en</a:t>
            </a:r>
            <a:r>
              <a:rPr sz="1200" spc="-90" dirty="0">
                <a:cs typeface="Arial MT"/>
              </a:rPr>
              <a:t> </a:t>
            </a:r>
            <a:r>
              <a:rPr sz="1200" spc="-110" dirty="0">
                <a:cs typeface="Arial MT"/>
              </a:rPr>
              <a:t>base </a:t>
            </a:r>
            <a:r>
              <a:rPr sz="1200" spc="-10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répertoire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6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travail,</a:t>
            </a:r>
            <a:r>
              <a:rPr sz="1200" spc="6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fichiers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en</a:t>
            </a:r>
            <a:r>
              <a:rPr sz="1200" spc="60" dirty="0">
                <a:cs typeface="Arial MT"/>
              </a:rPr>
              <a:t> </a:t>
            </a:r>
            <a:r>
              <a:rPr sz="1200" spc="-70" dirty="0">
                <a:cs typeface="Arial MT"/>
              </a:rPr>
              <a:t>cours</a:t>
            </a:r>
            <a:r>
              <a:rPr sz="1200" spc="60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d’édition</a:t>
            </a:r>
            <a:endParaRPr sz="1200" dirty="0"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200" b="1" spc="-75" dirty="0">
                <a:cs typeface="Arial MT"/>
              </a:rPr>
              <a:t>indexé</a:t>
            </a:r>
            <a:r>
              <a:rPr sz="1200" spc="6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(staged):</a:t>
            </a:r>
            <a:r>
              <a:rPr sz="1200" spc="180" dirty="0">
                <a:cs typeface="Arial MT"/>
              </a:rPr>
              <a:t> </a:t>
            </a:r>
            <a:r>
              <a:rPr sz="1200" spc="-75" dirty="0">
                <a:cs typeface="Arial MT"/>
              </a:rPr>
              <a:t>marqué</a:t>
            </a:r>
            <a:r>
              <a:rPr sz="1200" spc="60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pour</a:t>
            </a:r>
            <a:r>
              <a:rPr sz="1200" spc="60" dirty="0">
                <a:cs typeface="Arial MT"/>
              </a:rPr>
              <a:t> </a:t>
            </a:r>
            <a:r>
              <a:rPr sz="1200" spc="-65" dirty="0">
                <a:cs typeface="Arial MT"/>
              </a:rPr>
              <a:t>le</a:t>
            </a:r>
            <a:r>
              <a:rPr sz="1200" spc="6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prochain</a:t>
            </a:r>
            <a:r>
              <a:rPr sz="1200" spc="6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instantané </a:t>
            </a:r>
            <a:r>
              <a:rPr sz="1200" spc="-290" dirty="0">
                <a:cs typeface="Arial MT"/>
              </a:rPr>
              <a:t> </a:t>
            </a:r>
            <a:r>
              <a:rPr sz="1200" spc="-85" dirty="0">
                <a:cs typeface="Arial MT"/>
              </a:rPr>
              <a:t>zone</a:t>
            </a:r>
            <a:r>
              <a:rPr sz="1200" spc="5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5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préparation</a:t>
            </a:r>
            <a:endParaRPr sz="1200" dirty="0"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933333"/>
            <a:ext cx="81792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339975"/>
            <a:ext cx="81792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29489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0" dirty="0">
                <a:solidFill>
                  <a:srgbClr val="7A0000"/>
                </a:solidFill>
                <a:cs typeface="Arial MT"/>
              </a:rPr>
              <a:t>Stockage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par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cs typeface="Arial MT"/>
              </a:rPr>
              <a:t>flux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cs typeface="Arial MT"/>
              </a:rPr>
              <a:t>d’instantanés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8555" y="1189529"/>
            <a:ext cx="3330931" cy="183575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8223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Installation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789861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9994" y="218208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679" y="1760079"/>
            <a:ext cx="1610360" cy="539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dn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803158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013191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2223223"/>
            <a:ext cx="65265" cy="65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3174" y="634070"/>
            <a:ext cx="4041140" cy="169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Personnalisation</a:t>
            </a:r>
            <a:endParaRPr sz="1400"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cs typeface="Arial MT"/>
            </a:endParaRPr>
          </a:p>
          <a:p>
            <a:pPr marL="206375" marR="200025">
              <a:lnSpc>
                <a:spcPct val="102600"/>
              </a:lnSpc>
            </a:pPr>
            <a:r>
              <a:rPr sz="1100" spc="-30" dirty="0">
                <a:cs typeface="Arial MT"/>
              </a:rPr>
              <a:t>Définir</a:t>
            </a:r>
            <a:r>
              <a:rPr sz="1100" spc="55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quelques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options</a:t>
            </a:r>
            <a:r>
              <a:rPr sz="1100" spc="5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basiques</a:t>
            </a:r>
            <a:r>
              <a:rPr sz="1100" spc="5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(nom</a:t>
            </a:r>
            <a:r>
              <a:rPr sz="1100" spc="55" dirty="0">
                <a:cs typeface="Arial MT"/>
              </a:rPr>
              <a:t> </a:t>
            </a:r>
            <a:r>
              <a:rPr sz="1100" spc="-25" dirty="0">
                <a:cs typeface="Arial MT"/>
              </a:rPr>
              <a:t>d’utilisateur,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éditeur</a:t>
            </a:r>
            <a:r>
              <a:rPr sz="1100" spc="55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de </a:t>
            </a:r>
            <a:r>
              <a:rPr sz="1100" spc="-9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texte</a:t>
            </a:r>
            <a:r>
              <a:rPr sz="1100" spc="5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par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défaut</a:t>
            </a:r>
            <a:r>
              <a:rPr sz="1100" spc="5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2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30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25" dirty="0">
                <a:cs typeface="Arial MT"/>
              </a:rPr>
              <a:t> </a:t>
            </a:r>
            <a:r>
              <a:rPr sz="1100" spc="50" dirty="0">
                <a:cs typeface="Arial MT"/>
              </a:rPr>
              <a:t>)</a:t>
            </a:r>
            <a:endParaRPr sz="1100"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70" dirty="0">
                <a:cs typeface="Arial MT"/>
              </a:rPr>
              <a:t>3</a:t>
            </a:r>
            <a:r>
              <a:rPr sz="1100" spc="5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niveaux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configuration</a:t>
            </a:r>
            <a:endParaRPr sz="1100">
              <a:cs typeface="Arial MT"/>
            </a:endParaRPr>
          </a:p>
          <a:p>
            <a:pPr marL="483870" marR="5080">
              <a:lnSpc>
                <a:spcPct val="125299"/>
              </a:lnSpc>
            </a:pPr>
            <a:r>
              <a:rPr sz="1100" spc="-35" dirty="0">
                <a:cs typeface="Arial MT"/>
              </a:rPr>
              <a:t>local:</a:t>
            </a:r>
            <a:r>
              <a:rPr sz="1100" spc="-3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spécifique</a:t>
            </a:r>
            <a:r>
              <a:rPr sz="1100" spc="-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-9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-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dépot </a:t>
            </a:r>
            <a:r>
              <a:rPr sz="1100" spc="-90" dirty="0">
                <a:cs typeface="Arial MT"/>
              </a:rPr>
              <a:t>dans</a:t>
            </a:r>
            <a:r>
              <a:rPr sz="1100" spc="125" dirty="0">
                <a:cs typeface="Arial MT"/>
              </a:rPr>
              <a:t> </a:t>
            </a:r>
            <a:r>
              <a:rPr sz="1100" dirty="0">
                <a:cs typeface="Arial MT"/>
              </a:rPr>
              <a:t>.git/config </a:t>
            </a:r>
            <a:r>
              <a:rPr sz="1100" spc="-15" dirty="0">
                <a:cs typeface="Arial MT"/>
              </a:rPr>
              <a:t>(défaut) </a:t>
            </a:r>
            <a:r>
              <a:rPr sz="1100" spc="-1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utilisateur:</a:t>
            </a:r>
            <a:r>
              <a:rPr sz="1100" spc="-2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spécifique</a:t>
            </a:r>
            <a:r>
              <a:rPr sz="1100" spc="-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-9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-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dépot </a:t>
            </a:r>
            <a:r>
              <a:rPr sz="1100" spc="-90" dirty="0">
                <a:cs typeface="Arial MT"/>
              </a:rPr>
              <a:t>dans</a:t>
            </a:r>
            <a:r>
              <a:rPr sz="1100" spc="-8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/.gitconfig </a:t>
            </a:r>
            <a:r>
              <a:rPr sz="1100" spc="-25" dirty="0">
                <a:cs typeface="Arial MT"/>
              </a:rPr>
              <a:t>(–global) </a:t>
            </a:r>
            <a:r>
              <a:rPr sz="1100" spc="-2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système:</a:t>
            </a:r>
            <a:r>
              <a:rPr sz="1100" spc="-5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spécifique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5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dépot</a:t>
            </a:r>
            <a:r>
              <a:rPr sz="1100" spc="55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dans</a:t>
            </a:r>
            <a:r>
              <a:rPr sz="1100" spc="55" dirty="0">
                <a:cs typeface="Arial MT"/>
              </a:rPr>
              <a:t> </a:t>
            </a:r>
            <a:r>
              <a:rPr sz="1100" spc="5" dirty="0">
                <a:cs typeface="Arial MT"/>
              </a:rPr>
              <a:t>/etc/gitconfig</a:t>
            </a:r>
            <a:r>
              <a:rPr sz="1100" spc="5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(–system)</a:t>
            </a:r>
            <a:endParaRPr sz="1100"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94" y="2561158"/>
            <a:ext cx="3888104" cy="360680"/>
          </a:xfrm>
          <a:custGeom>
            <a:avLst/>
            <a:gdLst/>
            <a:ahLst/>
            <a:cxnLst/>
            <a:rect l="l" t="t" r="r" b="b"/>
            <a:pathLst>
              <a:path w="3888104" h="360680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36068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2679" y="2531375"/>
            <a:ext cx="3373120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 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r>
              <a:rPr sz="800" spc="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John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+Doe"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44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 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 </a:t>
            </a:r>
            <a:r>
              <a:rPr sz="800" spc="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johndoe@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com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0744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Personalisation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11296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Arial MT"/>
                <a:cs typeface="Arial MT"/>
              </a:rPr>
              <a:t>Vérifier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vos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options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29312"/>
            <a:ext cx="1408430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55" dirty="0">
                <a:latin typeface="Arial MT"/>
                <a:cs typeface="Arial MT"/>
              </a:rPr>
              <a:t>Aide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885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59534" y="1741967"/>
            <a:ext cx="10890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CC0000"/>
                </a:solidFill>
                <a:cs typeface="Arial MT"/>
                <a:hlinkClick r:id="rId3" action="ppaction://hlinksldjump"/>
              </a:rPr>
              <a:t>Fondamentaux</a:t>
            </a:r>
            <a:endParaRPr sz="14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1260932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3174" y="634070"/>
            <a:ext cx="2740025" cy="735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Création</a:t>
            </a:r>
            <a:endParaRPr sz="1400">
              <a:latin typeface="Arial MT"/>
              <a:cs typeface="Arial MT"/>
            </a:endParaRPr>
          </a:p>
          <a:p>
            <a:pPr marL="483870" marR="5080" indent="-277495">
              <a:lnSpc>
                <a:spcPct val="120600"/>
              </a:lnSpc>
              <a:spcBef>
                <a:spcPts val="690"/>
              </a:spcBef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</a:t>
            </a:r>
            <a:r>
              <a:rPr sz="1100" spc="-75" dirty="0">
                <a:latin typeface="Arial MT"/>
                <a:cs typeface="Arial MT"/>
              </a:rPr>
              <a:t>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dé</a:t>
            </a:r>
            <a:r>
              <a:rPr sz="1100" spc="-50" dirty="0">
                <a:latin typeface="Arial MT"/>
                <a:cs typeface="Arial MT"/>
              </a:rPr>
              <a:t>p</a:t>
            </a:r>
            <a:r>
              <a:rPr sz="1100" spc="5" dirty="0">
                <a:latin typeface="Arial MT"/>
                <a:cs typeface="Arial MT"/>
              </a:rPr>
              <a:t>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</a:t>
            </a:r>
            <a:r>
              <a:rPr sz="1100" spc="-45" dirty="0">
                <a:latin typeface="Arial MT"/>
                <a:cs typeface="Arial MT"/>
              </a:rPr>
              <a:t>eu</a:t>
            </a:r>
            <a:r>
              <a:rPr sz="1100" spc="-20" dirty="0">
                <a:latin typeface="Arial MT"/>
                <a:cs typeface="Arial MT"/>
              </a:rPr>
              <a:t>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crée</a:t>
            </a:r>
            <a:r>
              <a:rPr sz="1100" spc="-5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</a:t>
            </a:r>
            <a:r>
              <a:rPr sz="1100" spc="-110" dirty="0">
                <a:latin typeface="Arial MT"/>
                <a:cs typeface="Arial MT"/>
              </a:rPr>
              <a:t>a</a:t>
            </a:r>
            <a:r>
              <a:rPr sz="1100" spc="25" dirty="0">
                <a:latin typeface="Arial MT"/>
                <a:cs typeface="Arial MT"/>
              </a:rPr>
              <a:t>rtir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de:  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existant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095" y="1554632"/>
            <a:ext cx="3611245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095" y="1934298"/>
            <a:ext cx="3611245" cy="360680"/>
          </a:xfrm>
          <a:custGeom>
            <a:avLst/>
            <a:gdLst/>
            <a:ahLst/>
            <a:cxnLst/>
            <a:rect l="l" t="t" r="r" b="b"/>
            <a:pathLst>
              <a:path w="3611245" h="360680">
                <a:moveTo>
                  <a:pt x="3610914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610914" y="360591"/>
                </a:lnTo>
                <a:lnTo>
                  <a:pt x="3610914" y="240398"/>
                </a:lnTo>
                <a:lnTo>
                  <a:pt x="3610914" y="120205"/>
                </a:lnTo>
                <a:close/>
              </a:path>
              <a:path w="3611245" h="36068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2461285"/>
            <a:ext cx="65265" cy="6526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37095" y="2754985"/>
            <a:ext cx="3611245" cy="120650"/>
          </a:xfrm>
          <a:custGeom>
            <a:avLst/>
            <a:gdLst/>
            <a:ahLst/>
            <a:cxnLst/>
            <a:rect l="l" t="t" r="r" b="b"/>
            <a:pathLst>
              <a:path w="3611245" h="12065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4395" y="1904516"/>
            <a:ext cx="3592195" cy="1389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ph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800" dirty="0">
              <a:latin typeface="Tahoma"/>
              <a:cs typeface="Tahoma"/>
            </a:endParaRPr>
          </a:p>
          <a:p>
            <a:pPr marL="17780">
              <a:lnSpc>
                <a:spcPts val="944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 dirty="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existant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 dirty="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00" dirty="0">
              <a:latin typeface="Trebuchet MS"/>
              <a:cs typeface="Trebuchet MS"/>
            </a:endParaRPr>
          </a:p>
          <a:p>
            <a:pPr marL="12700" marR="5080">
              <a:lnSpc>
                <a:spcPct val="102600"/>
              </a:lnSpc>
              <a:spcBef>
                <a:spcPts val="610"/>
              </a:spcBef>
            </a:pPr>
            <a:r>
              <a:rPr sz="1100" spc="-65" dirty="0">
                <a:latin typeface="Arial MT"/>
                <a:cs typeface="Arial MT"/>
              </a:rPr>
              <a:t>télécharge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toutes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données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génère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copie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 dirty="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897890"/>
            <a:chOff x="0" y="0"/>
            <a:chExt cx="4608195" cy="89789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638175"/>
            </a:xfrm>
            <a:custGeom>
              <a:avLst/>
              <a:gdLst/>
              <a:ahLst/>
              <a:cxnLst/>
              <a:rect l="l" t="t" r="r" b="b"/>
              <a:pathLst>
                <a:path w="2304415" h="638175">
                  <a:moveTo>
                    <a:pt x="2303995" y="0"/>
                  </a:moveTo>
                  <a:lnTo>
                    <a:pt x="0" y="0"/>
                  </a:lnTo>
                  <a:lnTo>
                    <a:pt x="0" y="637667"/>
                  </a:lnTo>
                  <a:lnTo>
                    <a:pt x="2303995" y="63766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3174" y="634070"/>
            <a:ext cx="15621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Plan</a:t>
            </a:r>
            <a:r>
              <a:rPr sz="1400" spc="3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cs typeface="Arial MT"/>
              </a:rPr>
              <a:t>d’intervention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5" dirty="0">
                <a:solidFill>
                  <a:srgbClr val="7A0000"/>
                </a:solidFill>
                <a:cs typeface="Arial MT"/>
              </a:rPr>
              <a:t>II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16636" y="929753"/>
            <a:ext cx="1979295" cy="221727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51130" marR="1282700">
              <a:lnSpc>
                <a:spcPct val="102600"/>
              </a:lnSpc>
              <a:spcBef>
                <a:spcPts val="55"/>
              </a:spcBef>
            </a:pPr>
            <a:r>
              <a:rPr sz="1100" spc="-70" dirty="0">
                <a:cs typeface="Arial MT"/>
                <a:hlinkClick r:id="rId11" action="ppaction://hlinksldjump"/>
              </a:rPr>
              <a:t>Fusion </a:t>
            </a:r>
            <a:r>
              <a:rPr sz="1100" spc="-65" dirty="0">
                <a:cs typeface="Arial MT"/>
              </a:rPr>
              <a:t> </a:t>
            </a:r>
            <a:r>
              <a:rPr sz="1100" spc="-65" dirty="0">
                <a:cs typeface="Arial MT"/>
                <a:hlinkClick r:id="rId12" action="ppaction://hlinksldjump"/>
              </a:rPr>
              <a:t>Gestion </a:t>
            </a:r>
            <a:r>
              <a:rPr sz="1100" spc="-60" dirty="0">
                <a:cs typeface="Arial MT"/>
              </a:rPr>
              <a:t> </a:t>
            </a:r>
            <a:r>
              <a:rPr sz="1100" spc="-55" dirty="0">
                <a:cs typeface="Arial MT"/>
                <a:hlinkClick r:id="rId13" action="ppaction://hlinksldjump"/>
              </a:rPr>
              <a:t>W</a:t>
            </a:r>
            <a:r>
              <a:rPr sz="1100" spc="-100" dirty="0">
                <a:cs typeface="Arial MT"/>
                <a:hlinkClick r:id="rId13" action="ppaction://hlinksldjump"/>
              </a:rPr>
              <a:t>o</a:t>
            </a:r>
            <a:r>
              <a:rPr sz="1100" spc="-15" dirty="0">
                <a:cs typeface="Arial MT"/>
                <a:hlinkClick r:id="rId13" action="ppaction://hlinksldjump"/>
              </a:rPr>
              <a:t>rkfl</a:t>
            </a:r>
            <a:r>
              <a:rPr sz="1100" spc="-55" dirty="0">
                <a:cs typeface="Arial MT"/>
                <a:hlinkClick r:id="rId13" action="ppaction://hlinksldjump"/>
              </a:rPr>
              <a:t>o</a:t>
            </a:r>
            <a:r>
              <a:rPr sz="1100" spc="-60" dirty="0">
                <a:cs typeface="Arial MT"/>
                <a:hlinkClick r:id="rId13" action="ppaction://hlinksldjump"/>
              </a:rPr>
              <a:t>w</a:t>
            </a:r>
            <a:endParaRPr sz="1100" dirty="0">
              <a:cs typeface="Arial MT"/>
            </a:endParaRPr>
          </a:p>
          <a:p>
            <a:pPr marL="151130" marR="746760">
              <a:lnSpc>
                <a:spcPct val="102600"/>
              </a:lnSpc>
            </a:pPr>
            <a:r>
              <a:rPr sz="1100" spc="-75" dirty="0">
                <a:cs typeface="Arial MT"/>
                <a:hlinkClick r:id="rId14" action="ppaction://hlinksldjump"/>
              </a:rPr>
              <a:t>Branches</a:t>
            </a:r>
            <a:r>
              <a:rPr sz="1100" spc="20" dirty="0">
                <a:cs typeface="Arial MT"/>
                <a:hlinkClick r:id="rId14" action="ppaction://hlinksldjump"/>
              </a:rPr>
              <a:t> </a:t>
            </a:r>
            <a:r>
              <a:rPr sz="1100" spc="-55" dirty="0">
                <a:cs typeface="Arial MT"/>
                <a:hlinkClick r:id="rId14" action="ppaction://hlinksldjump"/>
              </a:rPr>
              <a:t>distantes </a:t>
            </a:r>
            <a:r>
              <a:rPr sz="1100" spc="-295" dirty="0">
                <a:cs typeface="Arial MT"/>
              </a:rPr>
              <a:t> </a:t>
            </a:r>
            <a:r>
              <a:rPr sz="1100" spc="-110" dirty="0">
                <a:cs typeface="Arial MT"/>
                <a:hlinkClick r:id="rId15" action="ppaction://hlinksldjump"/>
              </a:rPr>
              <a:t>Bases</a:t>
            </a:r>
            <a:endParaRPr sz="1100" dirty="0">
              <a:cs typeface="Arial MT"/>
            </a:endParaRPr>
          </a:p>
          <a:p>
            <a:pPr marL="151130" marR="828040" indent="-139065">
              <a:lnSpc>
                <a:spcPct val="102600"/>
              </a:lnSpc>
              <a:spcBef>
                <a:spcPts val="540"/>
              </a:spcBef>
            </a:pPr>
            <a:r>
              <a:rPr sz="1100" spc="-100" dirty="0">
                <a:cs typeface="Arial MT"/>
                <a:hlinkClick r:id="rId5" action="ppaction://hlinksldjump"/>
              </a:rPr>
              <a:t>Les</a:t>
            </a:r>
            <a:r>
              <a:rPr sz="1100" spc="105" dirty="0">
                <a:cs typeface="Arial MT"/>
                <a:hlinkClick r:id="rId5" action="ppaction://hlinksldjump"/>
              </a:rPr>
              <a:t> </a:t>
            </a:r>
            <a:r>
              <a:rPr sz="1100" spc="-25" dirty="0">
                <a:cs typeface="Arial MT"/>
                <a:hlinkClick r:id="rId5" action="ppaction://hlinksldjump"/>
              </a:rPr>
              <a:t>utilitaires</a:t>
            </a:r>
            <a:r>
              <a:rPr sz="1100" spc="254" dirty="0">
                <a:cs typeface="Arial MT"/>
                <a:hlinkClick r:id="rId5" action="ppaction://hlinksldjump"/>
              </a:rPr>
              <a:t> </a:t>
            </a:r>
            <a:r>
              <a:rPr sz="1100" spc="-15" dirty="0">
                <a:cs typeface="Arial MT"/>
                <a:hlinkClick r:id="rId5" action="ppaction://hlinksldjump"/>
              </a:rPr>
              <a:t>Git </a:t>
            </a:r>
            <a:r>
              <a:rPr sz="1100" spc="-10" dirty="0">
                <a:cs typeface="Arial MT"/>
              </a:rPr>
              <a:t> </a:t>
            </a:r>
            <a:r>
              <a:rPr sz="1100" spc="-80" dirty="0">
                <a:cs typeface="Arial MT"/>
                <a:hlinkClick r:id="rId16" action="ppaction://hlinksldjump"/>
              </a:rPr>
              <a:t>Le</a:t>
            </a:r>
            <a:r>
              <a:rPr sz="1100" spc="-75" dirty="0">
                <a:cs typeface="Arial MT"/>
                <a:hlinkClick r:id="rId16" action="ppaction://hlinksldjump"/>
              </a:rPr>
              <a:t> remisage </a:t>
            </a:r>
            <a:r>
              <a:rPr sz="1100" spc="-70" dirty="0">
                <a:cs typeface="Arial MT"/>
              </a:rPr>
              <a:t> </a:t>
            </a:r>
            <a:r>
              <a:rPr sz="1100" spc="-70" dirty="0">
                <a:cs typeface="Arial MT"/>
                <a:hlinkClick r:id="rId17" action="ppaction://hlinksldjump"/>
              </a:rPr>
              <a:t>Réécrire</a:t>
            </a:r>
            <a:r>
              <a:rPr sz="1100" spc="25" dirty="0">
                <a:cs typeface="Arial MT"/>
                <a:hlinkClick r:id="rId17" action="ppaction://hlinksldjump"/>
              </a:rPr>
              <a:t> </a:t>
            </a:r>
            <a:r>
              <a:rPr sz="1100" spc="-30" dirty="0">
                <a:cs typeface="Arial MT"/>
                <a:hlinkClick r:id="rId17" action="ppaction://hlinksldjump"/>
              </a:rPr>
              <a:t>l’histoire</a:t>
            </a:r>
            <a:endParaRPr sz="1100" dirty="0">
              <a:cs typeface="Arial MT"/>
            </a:endParaRPr>
          </a:p>
          <a:p>
            <a:pPr marL="151130">
              <a:lnSpc>
                <a:spcPct val="100000"/>
              </a:lnSpc>
              <a:spcBef>
                <a:spcPts val="35"/>
              </a:spcBef>
            </a:pPr>
            <a:r>
              <a:rPr sz="1100" spc="-20" dirty="0">
                <a:cs typeface="Arial MT"/>
                <a:hlinkClick r:id="rId18" action="ppaction://hlinksldjump"/>
              </a:rPr>
              <a:t>L’option</a:t>
            </a:r>
            <a:r>
              <a:rPr sz="1100" spc="50" dirty="0">
                <a:cs typeface="Arial MT"/>
                <a:hlinkClick r:id="rId18" action="ppaction://hlinksldjump"/>
              </a:rPr>
              <a:t> </a:t>
            </a:r>
            <a:r>
              <a:rPr sz="1100" spc="-60" dirty="0">
                <a:cs typeface="Arial MT"/>
                <a:hlinkClick r:id="rId18" action="ppaction://hlinksldjump"/>
              </a:rPr>
              <a:t>nucléaire:</a:t>
            </a:r>
            <a:r>
              <a:rPr sz="1100" spc="165" dirty="0">
                <a:cs typeface="Arial MT"/>
                <a:hlinkClick r:id="rId18" action="ppaction://hlinksldjump"/>
              </a:rPr>
              <a:t> </a:t>
            </a:r>
            <a:r>
              <a:rPr sz="1100" spc="-30" dirty="0">
                <a:cs typeface="Arial MT"/>
                <a:hlinkClick r:id="rId18" action="ppaction://hlinksldjump"/>
              </a:rPr>
              <a:t>filter-branch</a:t>
            </a:r>
            <a:endParaRPr sz="1100" dirty="0">
              <a:cs typeface="Arial MT"/>
            </a:endParaRPr>
          </a:p>
          <a:p>
            <a:pPr marL="151130" marR="336550" indent="-139065">
              <a:lnSpc>
                <a:spcPct val="102600"/>
              </a:lnSpc>
              <a:spcBef>
                <a:spcPts val="540"/>
              </a:spcBef>
            </a:pPr>
            <a:r>
              <a:rPr sz="1100" spc="-15" dirty="0">
                <a:cs typeface="Arial MT"/>
                <a:hlinkClick r:id="rId6" action="ppaction://hlinksldjump"/>
              </a:rPr>
              <a:t>Git </a:t>
            </a:r>
            <a:r>
              <a:rPr sz="1100" spc="-70" dirty="0">
                <a:cs typeface="Arial MT"/>
                <a:hlinkClick r:id="rId6" action="ppaction://hlinksldjump"/>
              </a:rPr>
              <a:t>sur</a:t>
            </a:r>
            <a:r>
              <a:rPr sz="1100" spc="-65" dirty="0">
                <a:cs typeface="Arial MT"/>
                <a:hlinkClick r:id="rId6" action="ppaction://hlinksldjump"/>
              </a:rPr>
              <a:t> </a:t>
            </a:r>
            <a:r>
              <a:rPr sz="1100" spc="-60" dirty="0">
                <a:cs typeface="Arial MT"/>
                <a:hlinkClick r:id="rId6" action="ppaction://hlinksldjump"/>
              </a:rPr>
              <a:t>un</a:t>
            </a:r>
            <a:r>
              <a:rPr sz="1100" spc="185" dirty="0">
                <a:cs typeface="Arial MT"/>
                <a:hlinkClick r:id="rId6" action="ppaction://hlinksldjump"/>
              </a:rPr>
              <a:t> </a:t>
            </a:r>
            <a:r>
              <a:rPr sz="1100" spc="-80" dirty="0">
                <a:cs typeface="Arial MT"/>
                <a:hlinkClick r:id="rId6" action="ppaction://hlinksldjump"/>
              </a:rPr>
              <a:t>serveur </a:t>
            </a:r>
            <a:r>
              <a:rPr sz="1100" spc="-75" dirty="0">
                <a:cs typeface="Arial MT"/>
              </a:rPr>
              <a:t> </a:t>
            </a:r>
            <a:r>
              <a:rPr sz="1100" spc="-25" dirty="0">
                <a:cs typeface="Arial MT"/>
                <a:hlinkClick r:id="rId19" action="ppaction://hlinksldjump"/>
              </a:rPr>
              <a:t>Installation</a:t>
            </a:r>
            <a:r>
              <a:rPr sz="1100" spc="35" dirty="0">
                <a:cs typeface="Arial MT"/>
                <a:hlinkClick r:id="rId19" action="ppaction://hlinksldjump"/>
              </a:rPr>
              <a:t> </a:t>
            </a:r>
            <a:r>
              <a:rPr sz="1100" spc="-70" dirty="0">
                <a:cs typeface="Arial MT"/>
                <a:hlinkClick r:id="rId19" action="ppaction://hlinksldjump"/>
              </a:rPr>
              <a:t>sur</a:t>
            </a:r>
            <a:r>
              <a:rPr sz="1100" spc="40" dirty="0">
                <a:cs typeface="Arial MT"/>
                <a:hlinkClick r:id="rId19" action="ppaction://hlinksldjump"/>
              </a:rPr>
              <a:t> </a:t>
            </a:r>
            <a:r>
              <a:rPr sz="1100" spc="-60" dirty="0">
                <a:cs typeface="Arial MT"/>
                <a:hlinkClick r:id="rId19" action="ppaction://hlinksldjump"/>
              </a:rPr>
              <a:t>un</a:t>
            </a:r>
            <a:r>
              <a:rPr sz="1100" spc="40" dirty="0">
                <a:cs typeface="Arial MT"/>
                <a:hlinkClick r:id="rId19" action="ppaction://hlinksldjump"/>
              </a:rPr>
              <a:t> </a:t>
            </a:r>
            <a:r>
              <a:rPr sz="1100" spc="-80" dirty="0">
                <a:cs typeface="Arial MT"/>
                <a:hlinkClick r:id="rId19" action="ppaction://hlinksldjump"/>
              </a:rPr>
              <a:t>serveur </a:t>
            </a:r>
            <a:r>
              <a:rPr sz="1100" spc="-290" dirty="0">
                <a:cs typeface="Arial MT"/>
              </a:rPr>
              <a:t> </a:t>
            </a:r>
            <a:r>
              <a:rPr sz="1100" spc="-50" dirty="0">
                <a:cs typeface="Arial MT"/>
                <a:hlinkClick r:id="rId20" action="ppaction://hlinksldjump"/>
              </a:rPr>
              <a:t>GitWeb</a:t>
            </a:r>
            <a:endParaRPr sz="1100" dirty="0">
              <a:cs typeface="Arial MT"/>
            </a:endParaRPr>
          </a:p>
          <a:p>
            <a:pPr marL="151130">
              <a:lnSpc>
                <a:spcPct val="100000"/>
              </a:lnSpc>
              <a:spcBef>
                <a:spcPts val="35"/>
              </a:spcBef>
            </a:pPr>
            <a:r>
              <a:rPr sz="1100" spc="-15" dirty="0">
                <a:cs typeface="Arial MT"/>
                <a:hlinkClick r:id="rId21" action="ppaction://hlinksldjump"/>
              </a:rPr>
              <a:t>Git</a:t>
            </a:r>
            <a:r>
              <a:rPr sz="1100" spc="-35" dirty="0">
                <a:cs typeface="Arial MT"/>
                <a:hlinkClick r:id="rId21" action="ppaction://hlinksldjump"/>
              </a:rPr>
              <a:t> </a:t>
            </a:r>
            <a:r>
              <a:rPr sz="1100" spc="-60" dirty="0">
                <a:cs typeface="Arial MT"/>
                <a:hlinkClick r:id="rId21" action="ppaction://hlinksldjump"/>
              </a:rPr>
              <a:t>Gui</a:t>
            </a:r>
            <a:endParaRPr sz="1100" dirty="0">
              <a:cs typeface="Arial MT"/>
            </a:endParaRPr>
          </a:p>
        </p:txBody>
      </p:sp>
      <p:pic>
        <p:nvPicPr>
          <p:cNvPr id="8" name="object 21">
            <a:extLst>
              <a:ext uri="{FF2B5EF4-FFF2-40B4-BE49-F238E27FC236}">
                <a16:creationId xmlns:a16="http://schemas.microsoft.com/office/drawing/2014/main" id="{F089D177-51B6-4F56-16FF-E8064B05A6ED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5028" y="1887985"/>
            <a:ext cx="160096" cy="160096"/>
          </a:xfrm>
          <a:prstGeom prst="rect">
            <a:avLst/>
          </a:prstGeom>
        </p:spPr>
      </p:pic>
      <p:sp>
        <p:nvSpPr>
          <p:cNvPr id="9" name="object 22">
            <a:extLst>
              <a:ext uri="{FF2B5EF4-FFF2-40B4-BE49-F238E27FC236}">
                <a16:creationId xmlns:a16="http://schemas.microsoft.com/office/drawing/2014/main" id="{351DBFD1-41CD-B688-4718-441117A7DAAE}"/>
              </a:ext>
            </a:extLst>
          </p:cNvPr>
          <p:cNvSpPr txBox="1"/>
          <p:nvPr/>
        </p:nvSpPr>
        <p:spPr>
          <a:xfrm>
            <a:off x="395490" y="1887235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800" spc="-15" dirty="0">
                <a:solidFill>
                  <a:srgbClr val="EAEAF7"/>
                </a:solidFill>
                <a:cs typeface="Tahoma"/>
              </a:rPr>
              <a:t>4</a:t>
            </a:r>
            <a:endParaRPr sz="800" dirty="0">
              <a:cs typeface="Tahoma"/>
            </a:endParaRPr>
          </a:p>
        </p:txBody>
      </p:sp>
      <p:pic>
        <p:nvPicPr>
          <p:cNvPr id="10" name="object 21">
            <a:extLst>
              <a:ext uri="{FF2B5EF4-FFF2-40B4-BE49-F238E27FC236}">
                <a16:creationId xmlns:a16="http://schemas.microsoft.com/office/drawing/2014/main" id="{65FD494E-1B45-2A94-8906-FF92DF203789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6975" y="2652984"/>
            <a:ext cx="160096" cy="160096"/>
          </a:xfrm>
          <a:prstGeom prst="rect">
            <a:avLst/>
          </a:prstGeom>
        </p:spPr>
      </p:pic>
      <p:sp>
        <p:nvSpPr>
          <p:cNvPr id="11" name="object 22">
            <a:extLst>
              <a:ext uri="{FF2B5EF4-FFF2-40B4-BE49-F238E27FC236}">
                <a16:creationId xmlns:a16="http://schemas.microsoft.com/office/drawing/2014/main" id="{3D81D958-4D73-7B2E-3276-C3AD43122559}"/>
              </a:ext>
            </a:extLst>
          </p:cNvPr>
          <p:cNvSpPr txBox="1"/>
          <p:nvPr/>
        </p:nvSpPr>
        <p:spPr>
          <a:xfrm>
            <a:off x="407437" y="2652234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800" spc="-15" dirty="0">
                <a:solidFill>
                  <a:srgbClr val="EAEAF7"/>
                </a:solidFill>
                <a:cs typeface="Tahoma"/>
              </a:rPr>
              <a:t>5</a:t>
            </a:r>
            <a:endParaRPr sz="800" dirty="0"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156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cs typeface="Arial MT"/>
              </a:rPr>
              <a:t>Enregistrement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756739"/>
            <a:ext cx="2895600" cy="10913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1100" spc="-30" dirty="0">
                <a:latin typeface="Arial MT"/>
                <a:cs typeface="Arial MT"/>
              </a:rPr>
              <a:t>Créer un repository local du nom de </a:t>
            </a:r>
            <a:r>
              <a:rPr lang="fr-FR" sz="1100" b="1" spc="-30" dirty="0">
                <a:latin typeface="Arial MT"/>
                <a:cs typeface="Arial MT"/>
              </a:rPr>
              <a:t>Projet_1 :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1100" b="1" spc="-30" dirty="0">
                <a:latin typeface="Arial MT"/>
                <a:cs typeface="Arial MT"/>
              </a:rPr>
              <a:t> </a:t>
            </a:r>
            <a:r>
              <a:rPr lang="fr-FR" sz="1100" spc="-30" dirty="0">
                <a:latin typeface="Arial MT"/>
                <a:cs typeface="Arial MT"/>
              </a:rPr>
              <a:t>avec 3 sous répertoires</a:t>
            </a:r>
            <a:r>
              <a:rPr lang="fr-FR" sz="1100" b="1" spc="-30" dirty="0">
                <a:latin typeface="Arial MT"/>
                <a:cs typeface="Arial MT"/>
              </a:rPr>
              <a:t> : 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fr-FR" sz="1100" i="1" spc="-30" dirty="0">
                <a:latin typeface="Arial MT"/>
                <a:cs typeface="Arial MT"/>
              </a:rPr>
              <a:t>src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fr-FR" sz="1100" i="1" spc="-30" dirty="0">
                <a:latin typeface="Arial MT"/>
                <a:cs typeface="Arial MT"/>
              </a:rPr>
              <a:t>bin 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fr-FR" sz="1100" i="1" spc="-30" dirty="0">
                <a:latin typeface="Arial MT"/>
                <a:cs typeface="Arial MT"/>
              </a:rPr>
              <a:t>extras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fr-FR" sz="1100" b="1" spc="-30" dirty="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156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cs typeface="Arial MT"/>
              </a:rPr>
              <a:t>Enregistrement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0121" y="1281947"/>
            <a:ext cx="3887685" cy="16048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endParaRPr lang="fr-FR" sz="600" spc="-15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52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7A0000"/>
                </a:solidFill>
                <a:cs typeface="Arial MT"/>
              </a:rPr>
              <a:t>Vérifer</a:t>
            </a:r>
            <a:r>
              <a:rPr sz="1400" spc="4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le</a:t>
            </a:r>
            <a:r>
              <a:rPr sz="1400" spc="4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cs typeface="Arial MT"/>
              </a:rPr>
              <a:t>dépôt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66569"/>
            <a:ext cx="25819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Détermine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quels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sont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quel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état.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4999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9517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Ajouter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cs typeface="Arial MT"/>
              </a:rPr>
              <a:t>non-suivi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226695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Créez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README.md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9517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Ajouter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cs typeface="Arial MT"/>
              </a:rPr>
              <a:t>non-suivi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2266950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Créez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README.md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40" dirty="0">
                <a:latin typeface="Arial MT"/>
                <a:cs typeface="Arial MT"/>
              </a:rPr>
              <a:t>Ajoutez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via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033571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02044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095" y="2362873"/>
            <a:ext cx="3611245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635831"/>
            <a:ext cx="114214" cy="11421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71258" y="262272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395" y="2581718"/>
            <a:ext cx="1787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6" name="object 18">
            <a:extLst>
              <a:ext uri="{FF2B5EF4-FFF2-40B4-BE49-F238E27FC236}">
                <a16:creationId xmlns:a16="http://schemas.microsoft.com/office/drawing/2014/main" id="{56E4C7C6-2F21-3D61-6BE0-498E8BD3E05B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6021" y="2975172"/>
            <a:ext cx="114214" cy="114214"/>
          </a:xfrm>
          <a:prstGeom prst="rect">
            <a:avLst/>
          </a:prstGeom>
        </p:spPr>
      </p:pic>
      <p:sp>
        <p:nvSpPr>
          <p:cNvPr id="27" name="object 19">
            <a:extLst>
              <a:ext uri="{FF2B5EF4-FFF2-40B4-BE49-F238E27FC236}">
                <a16:creationId xmlns:a16="http://schemas.microsoft.com/office/drawing/2014/main" id="{40EEE444-8878-ABC5-F01E-0C4203649B22}"/>
              </a:ext>
            </a:extLst>
          </p:cNvPr>
          <p:cNvSpPr txBox="1"/>
          <p:nvPr/>
        </p:nvSpPr>
        <p:spPr>
          <a:xfrm>
            <a:off x="488144" y="296206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51FF1A10-F6FC-1ECA-3671-46B3A3AC3323}"/>
              </a:ext>
            </a:extLst>
          </p:cNvPr>
          <p:cNvSpPr txBox="1"/>
          <p:nvPr/>
        </p:nvSpPr>
        <p:spPr>
          <a:xfrm>
            <a:off x="641281" y="2921059"/>
            <a:ext cx="1787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371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249295" cy="704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Valider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modifications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5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l’état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désiré,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peut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être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validé.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2972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710599"/>
            <a:ext cx="29692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message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utile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pour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expliquer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modification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09402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994" y="2830410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999072"/>
            <a:ext cx="4149090" cy="94869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commit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Fi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benchmarks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speed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endParaRPr sz="800">
              <a:latin typeface="Tahoma"/>
              <a:cs typeface="Tahoma"/>
            </a:endParaRPr>
          </a:p>
          <a:p>
            <a:pPr marL="12700" marR="472440">
              <a:lnSpc>
                <a:spcPct val="102600"/>
              </a:lnSpc>
              <a:spcBef>
                <a:spcPts val="655"/>
              </a:spcBef>
            </a:pPr>
            <a:r>
              <a:rPr sz="1100" spc="-20" dirty="0">
                <a:latin typeface="Arial MT"/>
                <a:cs typeface="Arial MT"/>
              </a:rPr>
              <a:t>L’option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40" dirty="0">
                <a:latin typeface="Arial MT"/>
                <a:cs typeface="Arial MT"/>
              </a:rPr>
              <a:t>«a»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valider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tous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modifiés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wd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sans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passer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nécessairement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l’index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534035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commit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Fi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benchmarks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speed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9006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Valider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modifications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84424"/>
            <a:ext cx="3636645" cy="124219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200" spc="-15" dirty="0">
                <a:cs typeface="Arial MT"/>
              </a:rPr>
              <a:t>ProTip</a:t>
            </a:r>
            <a:r>
              <a:rPr sz="1200" spc="2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25" dirty="0">
                <a:cs typeface="Arial MT"/>
              </a:rPr>
              <a:t> </a:t>
            </a:r>
            <a:r>
              <a:rPr sz="1200" spc="-30" dirty="0">
                <a:solidFill>
                  <a:srgbClr val="FF0000"/>
                </a:solidFill>
                <a:cs typeface="Arial MT"/>
                <a:hlinkClick r:id="rId16"/>
              </a:rPr>
              <a:t>GitHub</a:t>
            </a:r>
            <a:endParaRPr sz="1200" dirty="0">
              <a:cs typeface="Arial MT"/>
            </a:endParaRPr>
          </a:p>
          <a:p>
            <a:pPr marL="289560" marR="5080" indent="206375" algn="just">
              <a:lnSpc>
                <a:spcPct val="102600"/>
              </a:lnSpc>
              <a:spcBef>
                <a:spcPts val="350"/>
              </a:spcBef>
            </a:pPr>
            <a:r>
              <a:rPr sz="1200" i="1" spc="-40" dirty="0">
                <a:cs typeface="Arial"/>
              </a:rPr>
              <a:t>Commit </a:t>
            </a:r>
            <a:r>
              <a:rPr sz="1200" i="1" spc="-114" dirty="0">
                <a:cs typeface="Arial"/>
              </a:rPr>
              <a:t>messages</a:t>
            </a:r>
            <a:r>
              <a:rPr sz="1200" i="1" spc="-110" dirty="0">
                <a:cs typeface="Arial"/>
              </a:rPr>
              <a:t> </a:t>
            </a:r>
            <a:r>
              <a:rPr sz="1200" i="1" spc="-85" dirty="0">
                <a:cs typeface="Arial"/>
              </a:rPr>
              <a:t>are</a:t>
            </a:r>
            <a:r>
              <a:rPr sz="1200" i="1" spc="-80" dirty="0">
                <a:cs typeface="Arial"/>
              </a:rPr>
              <a:t> </a:t>
            </a:r>
            <a:r>
              <a:rPr sz="1200" i="1" spc="-20" dirty="0">
                <a:cs typeface="Arial"/>
              </a:rPr>
              <a:t>important, </a:t>
            </a:r>
            <a:r>
              <a:rPr sz="1200" i="1" spc="-65" dirty="0">
                <a:cs typeface="Arial"/>
              </a:rPr>
              <a:t>especially</a:t>
            </a:r>
            <a:r>
              <a:rPr sz="1200" i="1" spc="-60" dirty="0">
                <a:cs typeface="Arial"/>
              </a:rPr>
              <a:t> </a:t>
            </a:r>
            <a:r>
              <a:rPr sz="1200" i="1" spc="-80" dirty="0">
                <a:cs typeface="Arial"/>
              </a:rPr>
              <a:t>since</a:t>
            </a:r>
            <a:r>
              <a:rPr sz="1200" i="1" spc="-75" dirty="0">
                <a:cs typeface="Arial"/>
              </a:rPr>
              <a:t> </a:t>
            </a:r>
            <a:r>
              <a:rPr sz="1200" i="1" spc="-15" dirty="0">
                <a:cs typeface="Arial"/>
              </a:rPr>
              <a:t>Git </a:t>
            </a:r>
            <a:r>
              <a:rPr sz="1200" i="1" spc="-10" dirty="0">
                <a:cs typeface="Arial"/>
              </a:rPr>
              <a:t> </a:t>
            </a:r>
            <a:r>
              <a:rPr sz="1200" i="1" spc="-45" dirty="0">
                <a:cs typeface="Arial"/>
              </a:rPr>
              <a:t>tracks </a:t>
            </a:r>
            <a:r>
              <a:rPr sz="1200" i="1" spc="-55" dirty="0">
                <a:cs typeface="Arial"/>
              </a:rPr>
              <a:t>your</a:t>
            </a:r>
            <a:r>
              <a:rPr sz="1200" i="1" spc="-50" dirty="0">
                <a:cs typeface="Arial"/>
              </a:rPr>
              <a:t> </a:t>
            </a:r>
            <a:r>
              <a:rPr sz="1200" i="1" spc="-95" dirty="0">
                <a:cs typeface="Arial"/>
              </a:rPr>
              <a:t>changes</a:t>
            </a:r>
            <a:r>
              <a:rPr sz="1200" i="1" spc="-90" dirty="0">
                <a:cs typeface="Arial"/>
              </a:rPr>
              <a:t> </a:t>
            </a:r>
            <a:r>
              <a:rPr sz="1200" i="1" spc="-70" dirty="0">
                <a:cs typeface="Arial"/>
              </a:rPr>
              <a:t>and</a:t>
            </a:r>
            <a:r>
              <a:rPr sz="1200" i="1" spc="-65" dirty="0">
                <a:cs typeface="Arial"/>
              </a:rPr>
              <a:t> </a:t>
            </a:r>
            <a:r>
              <a:rPr sz="1200" i="1" spc="-45" dirty="0">
                <a:cs typeface="Arial"/>
              </a:rPr>
              <a:t>then </a:t>
            </a:r>
            <a:r>
              <a:rPr sz="1200" i="1" spc="-70" dirty="0">
                <a:cs typeface="Arial"/>
              </a:rPr>
              <a:t>displays</a:t>
            </a:r>
            <a:r>
              <a:rPr sz="1200" i="1" spc="165" dirty="0">
                <a:cs typeface="Arial"/>
              </a:rPr>
              <a:t> </a:t>
            </a:r>
            <a:r>
              <a:rPr sz="1200" i="1" spc="-45" dirty="0">
                <a:cs typeface="Arial"/>
              </a:rPr>
              <a:t>them </a:t>
            </a:r>
            <a:r>
              <a:rPr sz="1200" i="1" spc="-114" dirty="0">
                <a:cs typeface="Arial"/>
              </a:rPr>
              <a:t>as</a:t>
            </a:r>
            <a:r>
              <a:rPr sz="1200" i="1" spc="75" dirty="0">
                <a:cs typeface="Arial"/>
              </a:rPr>
              <a:t> </a:t>
            </a:r>
            <a:r>
              <a:rPr sz="1200" i="1" spc="-50" dirty="0">
                <a:cs typeface="Arial"/>
              </a:rPr>
              <a:t>commits </a:t>
            </a:r>
            <a:r>
              <a:rPr sz="1200" i="1" spc="-45" dirty="0">
                <a:cs typeface="Arial"/>
              </a:rPr>
              <a:t> </a:t>
            </a:r>
            <a:r>
              <a:rPr sz="1200" i="1" spc="-85" dirty="0">
                <a:cs typeface="Arial"/>
              </a:rPr>
              <a:t>once </a:t>
            </a:r>
            <a:r>
              <a:rPr sz="1200" i="1" spc="-40" dirty="0">
                <a:cs typeface="Arial"/>
              </a:rPr>
              <a:t>they’re </a:t>
            </a:r>
            <a:r>
              <a:rPr sz="1200" i="1" spc="-85" dirty="0">
                <a:cs typeface="Arial"/>
              </a:rPr>
              <a:t>pushed </a:t>
            </a:r>
            <a:r>
              <a:rPr sz="1200" i="1" spc="5" dirty="0">
                <a:cs typeface="Arial"/>
              </a:rPr>
              <a:t>to </a:t>
            </a:r>
            <a:r>
              <a:rPr sz="1200" i="1" spc="-40" dirty="0">
                <a:cs typeface="Arial"/>
              </a:rPr>
              <a:t>the </a:t>
            </a:r>
            <a:r>
              <a:rPr sz="1200" i="1" spc="-70" dirty="0">
                <a:cs typeface="Arial"/>
              </a:rPr>
              <a:t>server.</a:t>
            </a:r>
            <a:r>
              <a:rPr sz="1200" i="1" spc="-65" dirty="0">
                <a:cs typeface="Arial"/>
              </a:rPr>
              <a:t> </a:t>
            </a:r>
            <a:r>
              <a:rPr sz="1200" i="1" spc="-40" dirty="0">
                <a:cs typeface="Arial"/>
              </a:rPr>
              <a:t>By </a:t>
            </a:r>
            <a:r>
              <a:rPr sz="1200" i="1" spc="-10" dirty="0">
                <a:cs typeface="Arial"/>
              </a:rPr>
              <a:t>writing </a:t>
            </a:r>
            <a:r>
              <a:rPr sz="1200" i="1" spc="-70" dirty="0">
                <a:cs typeface="Arial"/>
              </a:rPr>
              <a:t>clear </a:t>
            </a:r>
            <a:r>
              <a:rPr sz="1200" i="1" spc="-35" dirty="0">
                <a:cs typeface="Arial"/>
              </a:rPr>
              <a:t>commit </a:t>
            </a:r>
            <a:r>
              <a:rPr sz="1200" i="1" spc="-30" dirty="0">
                <a:cs typeface="Arial"/>
              </a:rPr>
              <a:t> </a:t>
            </a:r>
            <a:r>
              <a:rPr sz="1200" i="1" spc="-110" dirty="0">
                <a:cs typeface="Arial"/>
              </a:rPr>
              <a:t>messages</a:t>
            </a:r>
            <a:r>
              <a:rPr sz="1200" i="1" spc="-55" dirty="0">
                <a:cs typeface="Arial"/>
              </a:rPr>
              <a:t>,</a:t>
            </a:r>
            <a:r>
              <a:rPr sz="1200" i="1" spc="15" dirty="0">
                <a:cs typeface="Arial"/>
              </a:rPr>
              <a:t> </a:t>
            </a:r>
            <a:r>
              <a:rPr sz="1200" i="1" spc="-90" dirty="0">
                <a:cs typeface="Arial"/>
              </a:rPr>
              <a:t>y</a:t>
            </a:r>
            <a:r>
              <a:rPr sz="1200" i="1" spc="-70" dirty="0">
                <a:cs typeface="Arial"/>
              </a:rPr>
              <a:t>o</a:t>
            </a:r>
            <a:r>
              <a:rPr sz="1200" i="1" spc="-65" dirty="0">
                <a:cs typeface="Arial"/>
              </a:rPr>
              <a:t>u</a:t>
            </a:r>
            <a:r>
              <a:rPr sz="1200" i="1" spc="5" dirty="0">
                <a:cs typeface="Arial"/>
              </a:rPr>
              <a:t> </a:t>
            </a:r>
            <a:r>
              <a:rPr sz="1200" i="1" spc="-80" dirty="0">
                <a:cs typeface="Arial"/>
              </a:rPr>
              <a:t>ca</a:t>
            </a:r>
            <a:r>
              <a:rPr sz="1200" i="1" spc="-75" dirty="0">
                <a:cs typeface="Arial"/>
              </a:rPr>
              <a:t>n</a:t>
            </a:r>
            <a:r>
              <a:rPr sz="1200" i="1" spc="5" dirty="0">
                <a:cs typeface="Arial"/>
              </a:rPr>
              <a:t> </a:t>
            </a:r>
            <a:r>
              <a:rPr sz="1200" i="1" spc="-70" dirty="0">
                <a:cs typeface="Arial"/>
              </a:rPr>
              <a:t>ma</a:t>
            </a:r>
            <a:r>
              <a:rPr sz="1200" i="1" spc="-85" dirty="0">
                <a:cs typeface="Arial"/>
              </a:rPr>
              <a:t>k</a:t>
            </a:r>
            <a:r>
              <a:rPr sz="1200" i="1" spc="-130" dirty="0">
                <a:cs typeface="Arial"/>
              </a:rPr>
              <a:t>e</a:t>
            </a:r>
            <a:r>
              <a:rPr sz="1200" i="1" spc="5" dirty="0">
                <a:cs typeface="Arial"/>
              </a:rPr>
              <a:t> </a:t>
            </a:r>
            <a:r>
              <a:rPr sz="1200" i="1" spc="35" dirty="0">
                <a:cs typeface="Arial"/>
              </a:rPr>
              <a:t>i</a:t>
            </a:r>
            <a:r>
              <a:rPr sz="1200" i="1" spc="50" dirty="0">
                <a:cs typeface="Arial"/>
              </a:rPr>
              <a:t>t</a:t>
            </a:r>
            <a:r>
              <a:rPr sz="1200" i="1" spc="5" dirty="0">
                <a:cs typeface="Arial"/>
              </a:rPr>
              <a:t> </a:t>
            </a:r>
            <a:r>
              <a:rPr sz="1200" i="1" spc="-90" dirty="0">
                <a:cs typeface="Arial"/>
              </a:rPr>
              <a:t>easie</a:t>
            </a:r>
            <a:r>
              <a:rPr sz="1200" i="1" spc="-60" dirty="0">
                <a:cs typeface="Arial"/>
              </a:rPr>
              <a:t>r</a:t>
            </a:r>
            <a:r>
              <a:rPr sz="1200" i="1" spc="5" dirty="0">
                <a:cs typeface="Arial"/>
              </a:rPr>
              <a:t> </a:t>
            </a:r>
            <a:r>
              <a:rPr sz="1200" i="1" spc="-20" dirty="0">
                <a:cs typeface="Arial"/>
              </a:rPr>
              <a:t>f</a:t>
            </a:r>
            <a:r>
              <a:rPr sz="1200" i="1" spc="-65" dirty="0">
                <a:cs typeface="Arial"/>
              </a:rPr>
              <a:t>o</a:t>
            </a:r>
            <a:r>
              <a:rPr sz="1200" i="1" dirty="0">
                <a:cs typeface="Arial"/>
              </a:rPr>
              <a:t>r</a:t>
            </a:r>
            <a:r>
              <a:rPr sz="1200" i="1" spc="5" dirty="0">
                <a:cs typeface="Arial"/>
              </a:rPr>
              <a:t> </a:t>
            </a:r>
            <a:r>
              <a:rPr sz="1200" i="1" spc="-45" dirty="0">
                <a:cs typeface="Arial"/>
              </a:rPr>
              <a:t>othe</a:t>
            </a:r>
            <a:r>
              <a:rPr sz="1200" i="1" spc="-25" dirty="0">
                <a:cs typeface="Arial"/>
              </a:rPr>
              <a:t>r</a:t>
            </a:r>
            <a:r>
              <a:rPr sz="1200" i="1" spc="5" dirty="0">
                <a:cs typeface="Arial"/>
              </a:rPr>
              <a:t> </a:t>
            </a:r>
            <a:r>
              <a:rPr sz="1200" i="1" spc="-25" dirty="0">
                <a:cs typeface="Arial"/>
              </a:rPr>
              <a:t>p</a:t>
            </a:r>
            <a:r>
              <a:rPr sz="1200" i="1" spc="-80" dirty="0">
                <a:cs typeface="Arial"/>
              </a:rPr>
              <a:t>eopl</a:t>
            </a:r>
            <a:r>
              <a:rPr sz="1200" i="1" spc="-85" dirty="0">
                <a:cs typeface="Arial"/>
              </a:rPr>
              <a:t>e</a:t>
            </a:r>
            <a:r>
              <a:rPr sz="1200" i="1" spc="5" dirty="0">
                <a:cs typeface="Arial"/>
              </a:rPr>
              <a:t> </a:t>
            </a:r>
            <a:r>
              <a:rPr sz="1200" i="1" dirty="0">
                <a:cs typeface="Arial"/>
              </a:rPr>
              <a:t>t</a:t>
            </a:r>
            <a:r>
              <a:rPr sz="1200" i="1" spc="10" dirty="0">
                <a:cs typeface="Arial"/>
              </a:rPr>
              <a:t>o</a:t>
            </a:r>
            <a:r>
              <a:rPr sz="1200" i="1" spc="5" dirty="0">
                <a:cs typeface="Arial"/>
              </a:rPr>
              <a:t> </a:t>
            </a:r>
            <a:r>
              <a:rPr sz="1200" i="1" spc="-25" dirty="0">
                <a:cs typeface="Arial"/>
              </a:rPr>
              <a:t>foll</a:t>
            </a:r>
            <a:r>
              <a:rPr sz="1200" i="1" spc="-65" dirty="0">
                <a:cs typeface="Arial"/>
              </a:rPr>
              <a:t>o</a:t>
            </a:r>
            <a:r>
              <a:rPr sz="1200" i="1" spc="-35" dirty="0">
                <a:cs typeface="Arial"/>
              </a:rPr>
              <a:t>w  </a:t>
            </a:r>
            <a:r>
              <a:rPr sz="1200" i="1" spc="-55" dirty="0">
                <a:cs typeface="Arial"/>
              </a:rPr>
              <a:t>along</a:t>
            </a:r>
            <a:r>
              <a:rPr sz="1200" i="1" spc="50" dirty="0">
                <a:cs typeface="Arial"/>
              </a:rPr>
              <a:t> </a:t>
            </a:r>
            <a:r>
              <a:rPr sz="1200" i="1" spc="-70" dirty="0">
                <a:cs typeface="Arial"/>
              </a:rPr>
              <a:t>and</a:t>
            </a:r>
            <a:r>
              <a:rPr sz="1200" i="1" spc="55" dirty="0">
                <a:cs typeface="Arial"/>
              </a:rPr>
              <a:t> </a:t>
            </a:r>
            <a:r>
              <a:rPr sz="1200" i="1" spc="-55" dirty="0">
                <a:cs typeface="Arial"/>
              </a:rPr>
              <a:t>provide</a:t>
            </a:r>
            <a:r>
              <a:rPr sz="1200" i="1" spc="50" dirty="0">
                <a:cs typeface="Arial"/>
              </a:rPr>
              <a:t> </a:t>
            </a:r>
            <a:r>
              <a:rPr sz="1200" i="1" spc="-65" dirty="0">
                <a:cs typeface="Arial"/>
              </a:rPr>
              <a:t>feedback.</a:t>
            </a:r>
            <a:endParaRPr sz="1200" dirty="0"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32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1400" spc="-35" dirty="0">
                <a:solidFill>
                  <a:srgbClr val="7A0000"/>
                </a:solidFill>
                <a:cs typeface="Arial MT"/>
              </a:rPr>
              <a:t>Valider les modifications</a:t>
            </a:r>
            <a:endParaRPr sz="1400" dirty="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472" y="1346946"/>
            <a:ext cx="1951355" cy="20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Valider l’ajout de votre fichier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5B021D65-37FA-3506-8D2B-CDC8659321B6}"/>
              </a:ext>
            </a:extLst>
          </p:cNvPr>
          <p:cNvSpPr txBox="1"/>
          <p:nvPr/>
        </p:nvSpPr>
        <p:spPr>
          <a:xfrm>
            <a:off x="585471" y="1550591"/>
            <a:ext cx="3624579" cy="20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Vérifier le statut du repository</a:t>
            </a:r>
            <a:endParaRPr lang="fr-FR" sz="1100" i="1" dirty="0">
              <a:latin typeface="Arial MT"/>
              <a:cs typeface="Arial MT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312A18C-F7C3-DD84-4D9A-1AB1887D1AAF}"/>
              </a:ext>
            </a:extLst>
          </p:cNvPr>
          <p:cNvSpPr txBox="1"/>
          <p:nvPr/>
        </p:nvSpPr>
        <p:spPr>
          <a:xfrm>
            <a:off x="585471" y="1767011"/>
            <a:ext cx="3624579" cy="20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Ajouter un </a:t>
            </a:r>
            <a:r>
              <a:rPr lang="fr-FR" sz="1100" b="1" spc="-35" dirty="0" err="1">
                <a:latin typeface="Arial MT"/>
                <a:cs typeface="Arial MT"/>
              </a:rPr>
              <a:t>functions.php</a:t>
            </a:r>
            <a:r>
              <a:rPr lang="fr-FR" sz="1100" spc="-35" dirty="0">
                <a:latin typeface="Arial MT"/>
                <a:cs typeface="Arial MT"/>
              </a:rPr>
              <a:t> dans </a:t>
            </a:r>
            <a:r>
              <a:rPr lang="fr-FR" sz="1100" i="1" spc="-35" dirty="0">
                <a:latin typeface="Arial MT"/>
                <a:cs typeface="Arial MT"/>
              </a:rPr>
              <a:t>extras/ </a:t>
            </a:r>
            <a:endParaRPr lang="fr-FR" sz="1100" i="1" dirty="0">
              <a:latin typeface="Arial MT"/>
              <a:cs typeface="Arial MT"/>
            </a:endParaRPr>
          </a:p>
        </p:txBody>
      </p:sp>
      <p:pic>
        <p:nvPicPr>
          <p:cNvPr id="19" name="object 13">
            <a:extLst>
              <a:ext uri="{FF2B5EF4-FFF2-40B4-BE49-F238E27FC236}">
                <a16:creationId xmlns:a16="http://schemas.microsoft.com/office/drawing/2014/main" id="{1BBC6885-65BC-C480-D45C-A8C61DF74F8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058637"/>
            <a:ext cx="114214" cy="114214"/>
          </a:xfrm>
          <a:prstGeom prst="rect">
            <a:avLst/>
          </a:prstGeom>
        </p:spPr>
      </p:pic>
      <p:sp>
        <p:nvSpPr>
          <p:cNvPr id="20" name="object 14">
            <a:extLst>
              <a:ext uri="{FF2B5EF4-FFF2-40B4-BE49-F238E27FC236}">
                <a16:creationId xmlns:a16="http://schemas.microsoft.com/office/drawing/2014/main" id="{8D221B44-4A27-7405-BADB-B1E995D5749D}"/>
              </a:ext>
            </a:extLst>
          </p:cNvPr>
          <p:cNvSpPr txBox="1"/>
          <p:nvPr/>
        </p:nvSpPr>
        <p:spPr>
          <a:xfrm>
            <a:off x="471258" y="2045513"/>
            <a:ext cx="7048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00" dirty="0">
                <a:solidFill>
                  <a:schemeClr val="bg1"/>
                </a:solidFill>
                <a:latin typeface="Verdana"/>
                <a:cs typeface="Verdana"/>
              </a:rPr>
              <a:t>4</a:t>
            </a:r>
            <a:endParaRPr sz="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A033EF5E-5E1C-09B5-7828-B9FC8BE5B25C}"/>
              </a:ext>
            </a:extLst>
          </p:cNvPr>
          <p:cNvSpPr txBox="1"/>
          <p:nvPr/>
        </p:nvSpPr>
        <p:spPr>
          <a:xfrm>
            <a:off x="585471" y="2002109"/>
            <a:ext cx="3624579" cy="20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Vérifier le statut du repository</a:t>
            </a:r>
            <a:endParaRPr sz="1100" i="1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95958863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32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Modifier</a:t>
            </a:r>
            <a:r>
              <a:rPr sz="1400" spc="4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cs typeface="Arial MT"/>
              </a:rPr>
              <a:t>validé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195135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35" dirty="0" err="1">
                <a:latin typeface="Arial MT"/>
                <a:cs typeface="Arial MT"/>
              </a:rPr>
              <a:t>Modifiez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lang="fr-FR" sz="1100" spc="-60" dirty="0">
                <a:latin typeface="Arial MT"/>
                <a:cs typeface="Arial MT"/>
              </a:rPr>
              <a:t>README.md </a:t>
            </a:r>
          </a:p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45" dirty="0" err="1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32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Modifier</a:t>
            </a:r>
            <a:r>
              <a:rPr sz="1400" spc="4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cs typeface="Arial MT"/>
              </a:rPr>
              <a:t>validé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3046730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00455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Modifiez</a:t>
            </a:r>
            <a:r>
              <a:rPr lang="fr-FR" sz="1100" spc="45" dirty="0">
                <a:latin typeface="Arial MT"/>
                <a:cs typeface="Arial MT"/>
              </a:rPr>
              <a:t> </a:t>
            </a:r>
            <a:r>
              <a:rPr lang="fr-FR" sz="1100" spc="-60" dirty="0">
                <a:latin typeface="Arial MT"/>
                <a:cs typeface="Arial MT"/>
              </a:rPr>
              <a:t>README.md </a:t>
            </a:r>
          </a:p>
          <a:p>
            <a:pPr marL="12700" marR="1100455">
              <a:lnSpc>
                <a:spcPct val="125299"/>
              </a:lnSpc>
              <a:spcBef>
                <a:spcPts val="100"/>
              </a:spcBef>
            </a:pPr>
            <a:r>
              <a:rPr sz="1100" spc="-45" dirty="0" err="1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40" dirty="0">
                <a:latin typeface="Arial MT"/>
                <a:cs typeface="Arial MT"/>
              </a:rPr>
              <a:t>Ajoutez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toujours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via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033571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02044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7095" y="2362873"/>
            <a:ext cx="3611245" cy="120650"/>
          </a:xfrm>
          <a:custGeom>
            <a:avLst/>
            <a:gdLst/>
            <a:ahLst/>
            <a:cxnLst/>
            <a:rect l="l" t="t" r="r" b="b"/>
            <a:pathLst>
              <a:path w="3611245" h="12065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9767" y="2333090"/>
            <a:ext cx="16427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635831"/>
            <a:ext cx="114214" cy="11421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71258" y="262272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4395" y="2581718"/>
            <a:ext cx="1787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945515"/>
            <a:chOff x="0" y="0"/>
            <a:chExt cx="4608195" cy="945515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638175"/>
            </a:xfrm>
            <a:custGeom>
              <a:avLst/>
              <a:gdLst/>
              <a:ahLst/>
              <a:cxnLst/>
              <a:rect l="l" t="t" r="r" b="b"/>
              <a:pathLst>
                <a:path w="2304415" h="638175">
                  <a:moveTo>
                    <a:pt x="2303995" y="0"/>
                  </a:moveTo>
                  <a:lnTo>
                    <a:pt x="0" y="0"/>
                  </a:lnTo>
                  <a:lnTo>
                    <a:pt x="0" y="637667"/>
                  </a:lnTo>
                  <a:lnTo>
                    <a:pt x="2303995" y="63766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1032" y="1009573"/>
            <a:ext cx="65265" cy="652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3174" y="532749"/>
            <a:ext cx="1615440" cy="58928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Plan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cs typeface="Arial MT"/>
              </a:rPr>
              <a:t>d’intervention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10" dirty="0">
                <a:solidFill>
                  <a:srgbClr val="7A0000"/>
                </a:solidFill>
                <a:cs typeface="Arial MT"/>
              </a:rPr>
              <a:t>III</a:t>
            </a:r>
            <a:endParaRPr sz="1400"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605"/>
              </a:spcBef>
            </a:pPr>
            <a:r>
              <a:rPr sz="1100" spc="-35" dirty="0">
                <a:cs typeface="Arial MT"/>
                <a:hlinkClick r:id="rId12" action="ppaction://hlinksldjump"/>
              </a:rPr>
              <a:t>GitLab</a:t>
            </a:r>
            <a:endParaRPr sz="1100"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0743" y="1568157"/>
            <a:ext cx="160096" cy="160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1205" y="1567407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EAEAF7"/>
                </a:solidFill>
                <a:cs typeface="Tahoma"/>
              </a:rPr>
              <a:t>6</a:t>
            </a:r>
            <a:endParaRPr sz="800"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1032" y="1791957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1032" y="1964029"/>
            <a:ext cx="65265" cy="6526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16636" y="1540064"/>
            <a:ext cx="1445260" cy="535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cs typeface="Arial MT"/>
                <a:hlinkClick r:id="rId7" action="ppaction://hlinksldjump"/>
              </a:rPr>
              <a:t>GitHub</a:t>
            </a:r>
            <a:endParaRPr sz="1100">
              <a:cs typeface="Arial MT"/>
            </a:endParaRPr>
          </a:p>
          <a:p>
            <a:pPr marL="151130" marR="5080">
              <a:lnSpc>
                <a:spcPct val="102600"/>
              </a:lnSpc>
            </a:pPr>
            <a:r>
              <a:rPr sz="1100" spc="-80" dirty="0">
                <a:cs typeface="Arial MT"/>
                <a:hlinkClick r:id="rId15" action="ppaction://hlinksldjump"/>
              </a:rPr>
              <a:t>Créer</a:t>
            </a:r>
            <a:r>
              <a:rPr sz="1100" spc="-75" dirty="0">
                <a:cs typeface="Arial MT"/>
                <a:hlinkClick r:id="rId15" action="ppaction://hlinksldjump"/>
              </a:rPr>
              <a:t> </a:t>
            </a:r>
            <a:r>
              <a:rPr sz="1100" spc="-60" dirty="0">
                <a:cs typeface="Arial MT"/>
                <a:hlinkClick r:id="rId15" action="ppaction://hlinksldjump"/>
              </a:rPr>
              <a:t>un</a:t>
            </a:r>
            <a:r>
              <a:rPr sz="1100" spc="-55" dirty="0">
                <a:cs typeface="Arial MT"/>
                <a:hlinkClick r:id="rId15" action="ppaction://hlinksldjump"/>
              </a:rPr>
              <a:t> compte </a:t>
            </a:r>
            <a:r>
              <a:rPr sz="1100" spc="-50" dirty="0">
                <a:cs typeface="Arial MT"/>
              </a:rPr>
              <a:t> </a:t>
            </a:r>
            <a:r>
              <a:rPr sz="1100" spc="-45" dirty="0">
                <a:cs typeface="Arial MT"/>
                <a:hlinkClick r:id="rId8" action="ppaction://hlinksldjump"/>
              </a:rPr>
              <a:t>Contribuer</a:t>
            </a:r>
            <a:r>
              <a:rPr sz="1100" spc="45" dirty="0">
                <a:cs typeface="Arial MT"/>
                <a:hlinkClick r:id="rId8" action="ppaction://hlinksldjump"/>
              </a:rPr>
              <a:t> </a:t>
            </a:r>
            <a:r>
              <a:rPr sz="1100" spc="-95" dirty="0">
                <a:cs typeface="Arial MT"/>
                <a:hlinkClick r:id="rId8" action="ppaction://hlinksldjump"/>
              </a:rPr>
              <a:t>à</a:t>
            </a:r>
            <a:r>
              <a:rPr sz="1100" spc="45" dirty="0">
                <a:cs typeface="Arial MT"/>
                <a:hlinkClick r:id="rId8" action="ppaction://hlinksldjump"/>
              </a:rPr>
              <a:t> </a:t>
            </a:r>
            <a:r>
              <a:rPr sz="1100" spc="-60" dirty="0">
                <a:cs typeface="Arial MT"/>
                <a:hlinkClick r:id="rId8" action="ppaction://hlinksldjump"/>
              </a:rPr>
              <a:t>un</a:t>
            </a:r>
            <a:r>
              <a:rPr sz="1100" spc="50" dirty="0">
                <a:cs typeface="Arial MT"/>
                <a:hlinkClick r:id="rId8" action="ppaction://hlinksldjump"/>
              </a:rPr>
              <a:t> </a:t>
            </a:r>
            <a:r>
              <a:rPr sz="1100" spc="-30" dirty="0">
                <a:cs typeface="Arial MT"/>
                <a:hlinkClick r:id="rId8" action="ppaction://hlinksldjump"/>
              </a:rPr>
              <a:t>projet</a:t>
            </a:r>
            <a:endParaRPr sz="1100"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10743" y="2522613"/>
            <a:ext cx="160096" cy="1600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51205" y="2521863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EAEAF7"/>
                </a:solidFill>
                <a:cs typeface="Tahoma"/>
              </a:rPr>
              <a:t>7</a:t>
            </a:r>
            <a:endParaRPr sz="800"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41032" y="2746413"/>
            <a:ext cx="65265" cy="6526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16636" y="2494520"/>
            <a:ext cx="1686560" cy="3494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51130" marR="5080" indent="-139065">
              <a:lnSpc>
                <a:spcPct val="102600"/>
              </a:lnSpc>
              <a:spcBef>
                <a:spcPts val="55"/>
              </a:spcBef>
            </a:pPr>
            <a:r>
              <a:rPr sz="1100" spc="-15" dirty="0">
                <a:cs typeface="Arial MT"/>
                <a:hlinkClick r:id="rId8" action="ppaction://hlinksldjump"/>
              </a:rPr>
              <a:t>Git</a:t>
            </a:r>
            <a:r>
              <a:rPr sz="1100" spc="355" dirty="0">
                <a:cs typeface="Arial MT"/>
                <a:hlinkClick r:id="rId8" action="ppaction://hlinksldjump"/>
              </a:rPr>
              <a:t> </a:t>
            </a:r>
            <a:r>
              <a:rPr sz="1100" spc="-40" dirty="0">
                <a:cs typeface="Arial MT"/>
                <a:hlinkClick r:id="rId8" action="ppaction://hlinksldjump"/>
              </a:rPr>
              <a:t>distribué </a:t>
            </a:r>
            <a:r>
              <a:rPr sz="1100" spc="-35" dirty="0">
                <a:cs typeface="Arial MT"/>
              </a:rPr>
              <a:t> </a:t>
            </a:r>
            <a:r>
              <a:rPr sz="1100" spc="-70" dirty="0">
                <a:cs typeface="Arial MT"/>
                <a:hlinkClick r:id="rId18" action="ppaction://hlinksldjump"/>
              </a:rPr>
              <a:t>Développements</a:t>
            </a:r>
            <a:r>
              <a:rPr sz="1100" spc="5" dirty="0">
                <a:cs typeface="Arial MT"/>
                <a:hlinkClick r:id="rId18" action="ppaction://hlinksldjump"/>
              </a:rPr>
              <a:t> </a:t>
            </a:r>
            <a:r>
              <a:rPr sz="1100" spc="-50" dirty="0">
                <a:cs typeface="Arial MT"/>
                <a:hlinkClick r:id="rId18" action="ppaction://hlinksldjump"/>
              </a:rPr>
              <a:t>distribués</a:t>
            </a:r>
            <a:endParaRPr sz="11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745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Modifier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cs typeface="Arial MT"/>
              </a:rPr>
              <a:t>indexé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228473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35" dirty="0">
                <a:latin typeface="Arial MT"/>
                <a:cs typeface="Arial MT"/>
              </a:rPr>
              <a:t>Modifiez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dépôt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Étiquettes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Alias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745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Modifier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un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fichier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indexé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2380615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0965">
              <a:lnSpc>
                <a:spcPct val="125299"/>
              </a:lnSpc>
              <a:spcBef>
                <a:spcPts val="100"/>
              </a:spcBef>
            </a:pPr>
            <a:r>
              <a:rPr sz="1100" spc="-35" dirty="0">
                <a:latin typeface="Arial MT"/>
                <a:cs typeface="Arial MT"/>
              </a:rPr>
              <a:t>Modifiez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55" dirty="0">
                <a:latin typeface="Arial MT"/>
                <a:cs typeface="Arial MT"/>
              </a:rPr>
              <a:t>Actualisé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encore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via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033571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02044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7095" y="2362873"/>
            <a:ext cx="3611245" cy="120650"/>
          </a:xfrm>
          <a:custGeom>
            <a:avLst/>
            <a:gdLst/>
            <a:ahLst/>
            <a:cxnLst/>
            <a:rect l="l" t="t" r="r" b="b"/>
            <a:pathLst>
              <a:path w="3611245" h="12065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9767" y="2333090"/>
            <a:ext cx="16427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635831"/>
            <a:ext cx="114214" cy="11421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71258" y="262272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4395" y="2581718"/>
            <a:ext cx="1787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3" name="object 23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7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dépôt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Étiquettes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Alias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3374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Vérifer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le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dépôt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A0000"/>
                </a:solidFill>
                <a:latin typeface="Arial MT"/>
                <a:cs typeface="Arial MT"/>
              </a:rPr>
              <a:t>-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courte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291094"/>
            <a:ext cx="3888104" cy="842010"/>
          </a:xfrm>
          <a:custGeom>
            <a:avLst/>
            <a:gdLst/>
            <a:ahLst/>
            <a:cxnLst/>
            <a:rect l="l" t="t" r="r" b="b"/>
            <a:pathLst>
              <a:path w="3888104" h="842010">
                <a:moveTo>
                  <a:pt x="3888003" y="601002"/>
                </a:moveTo>
                <a:lnTo>
                  <a:pt x="0" y="601002"/>
                </a:lnTo>
                <a:lnTo>
                  <a:pt x="0" y="721194"/>
                </a:lnTo>
                <a:lnTo>
                  <a:pt x="0" y="841387"/>
                </a:lnTo>
                <a:lnTo>
                  <a:pt x="3888003" y="841387"/>
                </a:lnTo>
                <a:lnTo>
                  <a:pt x="3888003" y="721194"/>
                </a:lnTo>
                <a:lnTo>
                  <a:pt x="3888003" y="601002"/>
                </a:lnTo>
                <a:close/>
              </a:path>
              <a:path w="3888104" h="842010">
                <a:moveTo>
                  <a:pt x="3888003" y="360603"/>
                </a:moveTo>
                <a:lnTo>
                  <a:pt x="0" y="360603"/>
                </a:lnTo>
                <a:lnTo>
                  <a:pt x="0" y="480796"/>
                </a:lnTo>
                <a:lnTo>
                  <a:pt x="0" y="600989"/>
                </a:lnTo>
                <a:lnTo>
                  <a:pt x="3888003" y="600989"/>
                </a:lnTo>
                <a:lnTo>
                  <a:pt x="3888003" y="480796"/>
                </a:lnTo>
                <a:lnTo>
                  <a:pt x="3888003" y="360603"/>
                </a:lnTo>
                <a:close/>
              </a:path>
              <a:path w="3888104" h="842010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84201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5379" y="1261312"/>
            <a:ext cx="1285240" cy="868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44450" marR="326390" indent="-45085">
              <a:lnSpc>
                <a:spcPts val="950"/>
              </a:lnSpc>
              <a:spcBef>
                <a:spcPts val="3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</a:t>
            </a:r>
            <a:endParaRPr sz="800">
              <a:latin typeface="Tahoma"/>
              <a:cs typeface="Tahoma"/>
            </a:endParaRPr>
          </a:p>
          <a:p>
            <a:pPr marL="39370">
              <a:lnSpc>
                <a:spcPts val="905"/>
              </a:lnSpc>
            </a:pP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55244">
              <a:lnSpc>
                <a:spcPts val="944"/>
              </a:lnSpc>
              <a:tabLst>
                <a:tab pos="273685" algn="l"/>
              </a:tabLst>
            </a:pP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	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800">
              <a:latin typeface="Tahoma"/>
              <a:cs typeface="Tahoma"/>
            </a:endParaRPr>
          </a:p>
          <a:p>
            <a:pPr marL="44450">
              <a:lnSpc>
                <a:spcPts val="944"/>
              </a:lnSpc>
              <a:tabLst>
                <a:tab pos="273685" algn="l"/>
              </a:tabLst>
            </a:pP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M	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800">
              <a:latin typeface="Tahoma"/>
              <a:cs typeface="Tahoma"/>
            </a:endParaRPr>
          </a:p>
          <a:p>
            <a:pPr marL="67945">
              <a:lnSpc>
                <a:spcPts val="955"/>
              </a:lnSpc>
            </a:pP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323207"/>
            <a:ext cx="114214" cy="11421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71258" y="231008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395" y="2225304"/>
            <a:ext cx="1507490" cy="8661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70" dirty="0">
                <a:latin typeface="Arial MT"/>
                <a:cs typeface="Arial MT"/>
              </a:rPr>
              <a:t>2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colonnes:</a:t>
            </a:r>
            <a:r>
              <a:rPr sz="1100" spc="1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index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puis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wd</a:t>
            </a:r>
            <a:endParaRPr sz="1100" dirty="0">
              <a:latin typeface="Arial MT"/>
              <a:cs typeface="Arial MT"/>
            </a:endParaRPr>
          </a:p>
          <a:p>
            <a:pPr marL="12700" marR="814069">
              <a:lnSpc>
                <a:spcPct val="125299"/>
              </a:lnSpc>
            </a:pPr>
            <a:r>
              <a:rPr sz="1100" spc="-55" dirty="0">
                <a:latin typeface="Arial MT"/>
                <a:cs typeface="Arial MT"/>
              </a:rPr>
              <a:t>?: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non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suivi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A: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Ajouté 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M: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Modifié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533240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2520117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743273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730149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953305"/>
            <a:ext cx="114214" cy="11421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1258" y="29401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0" name="object 20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7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847465" cy="705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Ign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o</a:t>
            </a:r>
            <a:r>
              <a:rPr sz="1400" dirty="0">
                <a:solidFill>
                  <a:srgbClr val="7A0000"/>
                </a:solidFill>
                <a:latin typeface="Arial MT"/>
                <a:cs typeface="Arial MT"/>
              </a:rPr>
              <a:t>r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5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-13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fichiers</a:t>
            </a:r>
            <a:endParaRPr sz="14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  <a:spcBef>
                <a:spcPts val="925"/>
              </a:spcBef>
            </a:pPr>
            <a:r>
              <a:rPr sz="1100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définir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règles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pour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ignorer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certains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(exemples: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journaux,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caches</a:t>
            </a:r>
            <a:r>
              <a:rPr sz="1100" spc="-45" dirty="0">
                <a:latin typeface="Arial MT"/>
                <a:cs typeface="Arial MT"/>
              </a:rPr>
              <a:t>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</a:t>
            </a:r>
            <a:r>
              <a:rPr sz="1100" spc="-110" dirty="0">
                <a:latin typeface="Arial MT"/>
                <a:cs typeface="Arial MT"/>
              </a:rPr>
              <a:t>a</a:t>
            </a:r>
            <a:r>
              <a:rPr sz="1100" spc="-60" dirty="0">
                <a:latin typeface="Arial MT"/>
                <a:cs typeface="Arial MT"/>
              </a:rPr>
              <a:t>ramètres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l</a:t>
            </a:r>
            <a:r>
              <a:rPr sz="1100" spc="-20" dirty="0">
                <a:latin typeface="Arial MT"/>
                <a:cs typeface="Arial MT"/>
              </a:rPr>
              <a:t>o</a:t>
            </a:r>
            <a:r>
              <a:rPr sz="1100" spc="-75" dirty="0">
                <a:latin typeface="Arial MT"/>
                <a:cs typeface="Arial MT"/>
              </a:rPr>
              <a:t>cau</a:t>
            </a:r>
            <a:r>
              <a:rPr sz="1100" spc="-65" dirty="0">
                <a:latin typeface="Arial MT"/>
                <a:cs typeface="Arial MT"/>
              </a:rPr>
              <a:t>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.</a:t>
            </a:r>
            <a:r>
              <a:rPr sz="1100" spc="-1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.</a:t>
            </a:r>
            <a:r>
              <a:rPr sz="1100" spc="-1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.</a:t>
            </a:r>
            <a:r>
              <a:rPr sz="1100" spc="-130" dirty="0">
                <a:latin typeface="Arial MT"/>
                <a:cs typeface="Arial MT"/>
              </a:rPr>
              <a:t> </a:t>
            </a:r>
            <a:r>
              <a:rPr sz="1100" spc="50" dirty="0">
                <a:latin typeface="Arial MT"/>
                <a:cs typeface="Arial MT"/>
              </a:rPr>
              <a:t>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1350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b="1" spc="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1806206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551" y="1970062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2327" y="2142591"/>
            <a:ext cx="52590" cy="525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2327" y="2294420"/>
            <a:ext cx="52590" cy="525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2327" y="2446248"/>
            <a:ext cx="52590" cy="525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2327" y="2598077"/>
            <a:ext cx="52590" cy="5259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4395" y="1722766"/>
            <a:ext cx="2661920" cy="152336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692150">
              <a:lnSpc>
                <a:spcPts val="1290"/>
              </a:lnSpc>
              <a:spcBef>
                <a:spcPts val="155"/>
              </a:spcBef>
            </a:pP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lignes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règle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d’exclusion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patron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standard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endParaRPr sz="1100">
              <a:latin typeface="Arial MT"/>
              <a:cs typeface="Arial MT"/>
            </a:endParaRPr>
          </a:p>
          <a:p>
            <a:pPr marL="289560">
              <a:lnSpc>
                <a:spcPts val="1200"/>
              </a:lnSpc>
              <a:spcBef>
                <a:spcPts val="5"/>
              </a:spcBef>
            </a:pPr>
            <a:r>
              <a:rPr sz="1000" spc="40" dirty="0">
                <a:latin typeface="Arial MT"/>
                <a:cs typeface="Arial MT"/>
              </a:rPr>
              <a:t>«?»</a:t>
            </a:r>
            <a:r>
              <a:rPr sz="1000" spc="30" dirty="0">
                <a:latin typeface="Arial MT"/>
                <a:cs typeface="Arial MT"/>
              </a:rPr>
              <a:t> </a:t>
            </a:r>
            <a:r>
              <a:rPr sz="1000" spc="-55" dirty="0">
                <a:latin typeface="Arial MT"/>
                <a:cs typeface="Arial MT"/>
              </a:rPr>
              <a:t>caractère</a:t>
            </a:r>
            <a:r>
              <a:rPr sz="1000" spc="3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quelconque</a:t>
            </a:r>
            <a:endParaRPr sz="1000">
              <a:latin typeface="Arial MT"/>
              <a:cs typeface="Arial MT"/>
            </a:endParaRPr>
          </a:p>
          <a:p>
            <a:pPr marL="289560">
              <a:lnSpc>
                <a:spcPts val="1195"/>
              </a:lnSpc>
            </a:pPr>
            <a:r>
              <a:rPr sz="1000" spc="105" dirty="0">
                <a:latin typeface="Arial MT"/>
                <a:cs typeface="Arial MT"/>
              </a:rPr>
              <a:t>«*»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-40" dirty="0">
                <a:latin typeface="Arial MT"/>
                <a:cs typeface="Arial MT"/>
              </a:rPr>
              <a:t>suite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quelconque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-80" dirty="0">
                <a:latin typeface="Arial MT"/>
                <a:cs typeface="Arial MT"/>
              </a:rPr>
              <a:t>de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caractères</a:t>
            </a:r>
            <a:endParaRPr sz="1000">
              <a:latin typeface="Arial MT"/>
              <a:cs typeface="Arial MT"/>
            </a:endParaRPr>
          </a:p>
          <a:p>
            <a:pPr marL="289560">
              <a:lnSpc>
                <a:spcPts val="1195"/>
              </a:lnSpc>
            </a:pPr>
            <a:r>
              <a:rPr sz="1000" spc="-5" dirty="0">
                <a:latin typeface="Arial MT"/>
                <a:cs typeface="Arial MT"/>
              </a:rPr>
              <a:t>«[abc]»,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30" dirty="0">
                <a:latin typeface="Arial MT"/>
                <a:cs typeface="Arial MT"/>
              </a:rPr>
              <a:t>«[a-f]»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caractères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alternatifs</a:t>
            </a:r>
            <a:endParaRPr sz="1000">
              <a:latin typeface="Arial MT"/>
              <a:cs typeface="Arial MT"/>
            </a:endParaRPr>
          </a:p>
          <a:p>
            <a:pPr marL="289560">
              <a:lnSpc>
                <a:spcPts val="1200"/>
              </a:lnSpc>
            </a:pPr>
            <a:r>
              <a:rPr sz="1000" spc="140" dirty="0">
                <a:latin typeface="Arial MT"/>
                <a:cs typeface="Arial MT"/>
              </a:rPr>
              <a:t>«/**/»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-50" dirty="0">
                <a:latin typeface="Arial MT"/>
                <a:cs typeface="Arial MT"/>
              </a:rPr>
              <a:t>hiérarchie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80" dirty="0">
                <a:latin typeface="Arial MT"/>
                <a:cs typeface="Arial MT"/>
              </a:rPr>
              <a:t>de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40" dirty="0">
                <a:latin typeface="Arial MT"/>
                <a:cs typeface="Arial MT"/>
              </a:rPr>
              <a:t>répertoires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55" dirty="0">
                <a:latin typeface="Arial MT"/>
                <a:cs typeface="Arial MT"/>
              </a:rPr>
              <a:t>quelconque</a:t>
            </a:r>
            <a:endParaRPr sz="1000">
              <a:latin typeface="Arial MT"/>
              <a:cs typeface="Arial MT"/>
            </a:endParaRPr>
          </a:p>
          <a:p>
            <a:pPr marL="12700" marR="881380">
              <a:lnSpc>
                <a:spcPct val="109800"/>
              </a:lnSpc>
              <a:spcBef>
                <a:spcPts val="20"/>
              </a:spcBef>
            </a:pPr>
            <a:r>
              <a:rPr sz="1100" spc="-40" dirty="0">
                <a:latin typeface="Arial MT"/>
                <a:cs typeface="Arial MT"/>
              </a:rPr>
              <a:t>terminer </a:t>
            </a:r>
            <a:r>
              <a:rPr sz="1100" spc="-60" dirty="0">
                <a:latin typeface="Arial MT"/>
                <a:cs typeface="Arial MT"/>
              </a:rPr>
              <a:t>par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85" dirty="0">
                <a:latin typeface="Arial MT"/>
                <a:cs typeface="Arial MT"/>
              </a:rPr>
              <a:t>«/», </a:t>
            </a:r>
            <a:r>
              <a:rPr sz="1100" spc="-45" dirty="0">
                <a:latin typeface="Arial MT"/>
                <a:cs typeface="Arial MT"/>
              </a:rPr>
              <a:t>répertoire 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commencer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par </a:t>
            </a:r>
            <a:r>
              <a:rPr sz="1100" spc="35" dirty="0">
                <a:latin typeface="Arial MT"/>
                <a:cs typeface="Arial MT"/>
              </a:rPr>
              <a:t>«!», </a:t>
            </a:r>
            <a:r>
              <a:rPr sz="1100" spc="-60" dirty="0">
                <a:latin typeface="Arial MT"/>
                <a:cs typeface="Arial MT"/>
              </a:rPr>
              <a:t>exception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commenter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170" dirty="0">
                <a:latin typeface="Arial MT"/>
                <a:cs typeface="Arial MT"/>
              </a:rPr>
              <a:t>«#»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551" y="2769501"/>
            <a:ext cx="65265" cy="6526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2551" y="2953600"/>
            <a:ext cx="65265" cy="652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551" y="3137700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3928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cs typeface="Arial MT"/>
              </a:rPr>
              <a:t>Inspecter</a:t>
            </a:r>
            <a:r>
              <a:rPr sz="1400" spc="4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cs typeface="Arial MT"/>
              </a:rPr>
              <a:t>les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modifications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2017"/>
            <a:ext cx="346456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5" dirty="0">
                <a:latin typeface="Arial MT"/>
                <a:cs typeface="Arial MT"/>
              </a:rPr>
              <a:t>Pour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aller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loin </a:t>
            </a:r>
            <a:r>
              <a:rPr sz="1100" spc="-85" dirty="0">
                <a:latin typeface="Arial MT"/>
                <a:cs typeface="Arial MT"/>
              </a:rPr>
              <a:t>que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status, </a:t>
            </a:r>
            <a:r>
              <a:rPr sz="1100" spc="-10" dirty="0">
                <a:latin typeface="Arial MT"/>
                <a:cs typeface="Arial MT"/>
              </a:rPr>
              <a:t>diff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calculer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différentiel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entre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wd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(modification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non-indéxée)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2751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08402"/>
            <a:ext cx="18516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Pour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indexées: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49182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462033"/>
            <a:ext cx="12319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endParaRPr lang="fr-FR" sz="600" spc="-15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201670" cy="719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Supprimer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un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fichier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070"/>
              </a:spcBef>
            </a:pPr>
            <a:r>
              <a:rPr sz="1100" spc="-60" dirty="0">
                <a:latin typeface="Arial MT"/>
                <a:cs typeface="Arial MT"/>
              </a:rPr>
              <a:t>Effacement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avant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validation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également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effacé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copie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44904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725789"/>
            <a:ext cx="26657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conservé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copie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10921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994" y="2673515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9994" y="3065741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2014249"/>
            <a:ext cx="2094230" cy="116903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4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45" dirty="0">
                <a:latin typeface="Arial MT"/>
                <a:cs typeface="Arial MT"/>
              </a:rPr>
              <a:t>Autres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exemples: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\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0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ahoma"/>
              <a:cs typeface="Tahoma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2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80" dirty="0">
                <a:solidFill>
                  <a:srgbClr val="FFFFFF"/>
                </a:solidFill>
                <a:latin typeface="Tahoma"/>
                <a:cs typeface="Tahoma"/>
              </a:rPr>
              <a:t>/\</a:t>
            </a:r>
            <a:r>
              <a:rPr sz="800" spc="100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4072890" cy="9372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Déplacer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un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fichier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55" dirty="0">
                <a:latin typeface="Arial MT"/>
                <a:cs typeface="Arial MT"/>
              </a:rPr>
              <a:t>Concrètement,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n’y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suivi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renommage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Git.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faut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retirer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l’ancien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ajouter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nouveau: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762531"/>
            <a:ext cx="3888104" cy="36068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 dirty="0">
              <a:latin typeface="Tahoma"/>
              <a:cs typeface="Tahoma"/>
            </a:endParaRPr>
          </a:p>
          <a:p>
            <a:pPr marL="5080">
              <a:lnSpc>
                <a:spcPts val="944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 dirty="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83801"/>
            <a:ext cx="337820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toutefois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d’effectuer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ces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trois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actions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739313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5384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Visualiser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l’historique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9994" y="121998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1400872"/>
            <a:ext cx="3479165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Liste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ordre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chronologique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inversé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validations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réalisées.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Arial MT"/>
                <a:cs typeface="Arial MT"/>
              </a:rPr>
              <a:t>Beaucoup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 err="1">
                <a:latin typeface="Arial MT"/>
                <a:cs typeface="Arial MT"/>
              </a:rPr>
              <a:t>d’options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 err="1">
                <a:latin typeface="Arial MT"/>
                <a:cs typeface="Arial MT"/>
              </a:rPr>
              <a:t>disponibles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230051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2205562"/>
            <a:ext cx="3561079" cy="6400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55"/>
              </a:spcBef>
            </a:pPr>
            <a:r>
              <a:rPr sz="1100" spc="-70" dirty="0">
                <a:latin typeface="Arial MT"/>
                <a:cs typeface="Arial MT"/>
              </a:rPr>
              <a:t>Exemple: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personnalisation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format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somme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contrôle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abrégée,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sujet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représentation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graphe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94" y="304851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2679" y="3007104"/>
            <a:ext cx="26536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8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=f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22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4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8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endParaRPr lang="fr-FR" sz="600" spc="-15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261995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Limiter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longueur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l’historique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385"/>
              </a:spcBef>
            </a:pPr>
            <a:r>
              <a:rPr sz="1100" spc="-55" dirty="0">
                <a:latin typeface="Arial MT"/>
                <a:cs typeface="Arial MT"/>
              </a:rPr>
              <a:t>Spécifier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date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limite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début|fin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relative|absolue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412811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1977123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994" y="3005772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317857"/>
            <a:ext cx="3804285" cy="1837491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b="1" spc="-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201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800" dirty="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690"/>
              </a:spcBef>
            </a:pPr>
            <a:r>
              <a:rPr sz="1100" spc="-10" dirty="0">
                <a:latin typeface="Arial MT"/>
                <a:cs typeface="Arial MT"/>
              </a:rPr>
              <a:t>Filtrer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selon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l’auteur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contenu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message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 dirty="0">
              <a:latin typeface="Arial MT"/>
              <a:cs typeface="Arial MT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6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800" spc="-45" dirty="0" err="1">
                <a:solidFill>
                  <a:srgbClr val="FFFFFF"/>
                </a:solidFill>
                <a:latin typeface="Tahoma"/>
                <a:cs typeface="Tahoma"/>
              </a:rPr>
              <a:t>taldaitz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 dirty="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5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800" dirty="0">
              <a:latin typeface="Tahoma"/>
              <a:cs typeface="Tahoma"/>
            </a:endParaRPr>
          </a:p>
          <a:p>
            <a:pPr marL="12700" marR="5080" algn="just">
              <a:lnSpc>
                <a:spcPct val="102600"/>
              </a:lnSpc>
              <a:spcBef>
                <a:spcPts val="660"/>
              </a:spcBef>
            </a:pPr>
            <a:r>
              <a:rPr sz="1100" spc="-10" dirty="0">
                <a:latin typeface="Arial MT"/>
                <a:cs typeface="Arial MT"/>
              </a:rPr>
              <a:t>Filtrer </a:t>
            </a:r>
            <a:r>
              <a:rPr sz="1100" spc="-70" dirty="0">
                <a:latin typeface="Arial MT"/>
                <a:cs typeface="Arial MT"/>
              </a:rPr>
              <a:t>sur </a:t>
            </a:r>
            <a:r>
              <a:rPr sz="1100" spc="-65" dirty="0">
                <a:latin typeface="Arial MT"/>
                <a:cs typeface="Arial MT"/>
              </a:rPr>
              <a:t>le </a:t>
            </a:r>
            <a:r>
              <a:rPr sz="1100" spc="-55" dirty="0">
                <a:latin typeface="Arial MT"/>
                <a:cs typeface="Arial MT"/>
              </a:rPr>
              <a:t>contenu </a:t>
            </a:r>
            <a:r>
              <a:rPr sz="1100" spc="-60" dirty="0">
                <a:latin typeface="Arial MT"/>
                <a:cs typeface="Arial MT"/>
              </a:rPr>
              <a:t>du </a:t>
            </a:r>
            <a:r>
              <a:rPr sz="1100" spc="-45" dirty="0">
                <a:latin typeface="Arial MT"/>
                <a:cs typeface="Arial MT"/>
              </a:rPr>
              <a:t>patch </a:t>
            </a:r>
            <a:r>
              <a:rPr sz="1100" spc="-40" dirty="0">
                <a:latin typeface="Arial MT"/>
                <a:cs typeface="Arial MT"/>
              </a:rPr>
              <a:t>-S(String),ajout|suppression </a:t>
            </a:r>
            <a:r>
              <a:rPr sz="1100" spc="-55" dirty="0">
                <a:latin typeface="Arial MT"/>
                <a:cs typeface="Arial MT"/>
              </a:rPr>
              <a:t>d’une 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portion </a:t>
            </a:r>
            <a:r>
              <a:rPr sz="1100" spc="-95" dirty="0">
                <a:latin typeface="Arial MT"/>
                <a:cs typeface="Arial MT"/>
              </a:rPr>
              <a:t>de </a:t>
            </a:r>
            <a:r>
              <a:rPr sz="1100" spc="-80" dirty="0">
                <a:latin typeface="Arial MT"/>
                <a:cs typeface="Arial MT"/>
              </a:rPr>
              <a:t>code </a:t>
            </a:r>
            <a:r>
              <a:rPr sz="1100" spc="-65" dirty="0">
                <a:latin typeface="Arial MT"/>
                <a:cs typeface="Arial MT"/>
              </a:rPr>
              <a:t>ou </a:t>
            </a:r>
            <a:r>
              <a:rPr sz="1100" spc="-45" dirty="0">
                <a:latin typeface="Arial MT"/>
                <a:cs typeface="Arial MT"/>
              </a:rPr>
              <a:t>-G(reGex)ajout|suppression|modification </a:t>
            </a:r>
            <a:r>
              <a:rPr sz="1100" spc="-55" dirty="0">
                <a:latin typeface="Arial MT"/>
                <a:cs typeface="Arial MT"/>
              </a:rPr>
              <a:t>d’une 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portion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code: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 dirty="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Tahoma"/>
                <a:cs typeface="Tahoma"/>
              </a:rPr>
              <a:t>\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235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==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endParaRPr sz="8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endParaRPr lang="fr-FR" sz="600" spc="-10" dirty="0">
              <a:solidFill>
                <a:srgbClr val="7A0000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204845" cy="705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Annuler</a:t>
            </a:r>
            <a:r>
              <a:rPr sz="1400" spc="3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une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action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960"/>
              </a:spcBef>
            </a:pPr>
            <a:r>
              <a:rPr sz="1100" spc="-50" dirty="0">
                <a:latin typeface="Arial MT"/>
                <a:cs typeface="Arial MT"/>
              </a:rPr>
              <a:t>Corriger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incomplet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35" dirty="0">
                <a:latin typeface="Arial MT"/>
                <a:cs typeface="Arial MT"/>
              </a:rPr>
              <a:t>(particulièrement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utile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pour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commiters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précoces)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510639"/>
            <a:ext cx="3888104" cy="360680"/>
          </a:xfrm>
          <a:custGeom>
            <a:avLst/>
            <a:gdLst/>
            <a:ahLst/>
            <a:cxnLst/>
            <a:rect l="l" t="t" r="r" b="b"/>
            <a:pathLst>
              <a:path w="3888104" h="360680">
                <a:moveTo>
                  <a:pt x="3888003" y="240398"/>
                </a:move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close/>
              </a:path>
              <a:path w="3888104" h="36068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480856"/>
            <a:ext cx="2395220" cy="622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v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  <a:p>
            <a:pPr marL="17780">
              <a:lnSpc>
                <a:spcPts val="944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0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8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100" spc="-75" dirty="0">
                <a:latin typeface="Arial MT"/>
                <a:cs typeface="Arial MT"/>
              </a:rPr>
              <a:t>Désindexer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275001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2435719"/>
            <a:ext cx="37026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 MT"/>
                <a:cs typeface="Arial MT"/>
              </a:rPr>
              <a:t>Annuler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modifs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fichier: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redescendre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9994" y="27989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2718746"/>
            <a:ext cx="3629660" cy="6051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 dirty="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495"/>
              </a:spcBef>
            </a:pPr>
            <a:r>
              <a:rPr sz="1100" spc="-50" dirty="0">
                <a:latin typeface="Arial MT"/>
                <a:cs typeface="Arial MT"/>
              </a:rPr>
              <a:t>Astuce: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command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status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propose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actions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fonction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l’état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</a:t>
            </a:r>
            <a:endParaRPr sz="1100" dirty="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18271" y="1741967"/>
            <a:ext cx="91313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CC0000"/>
                </a:solidFill>
                <a:cs typeface="Arial MT"/>
                <a:hlinkClick r:id="rId2" action="ppaction://hlinksldjump"/>
              </a:rPr>
              <a:t>Introduction</a:t>
            </a:r>
            <a:endParaRPr sz="14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7A0000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42608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solidFill>
                  <a:srgbClr val="7A0000"/>
                </a:solidFill>
                <a:cs typeface="Arial MT"/>
              </a:rPr>
              <a:t>Lister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2017"/>
            <a:ext cx="382016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étiquettes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permettent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marquer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états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particuliers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vos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versions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(par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exemple: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version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publication)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Tout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lister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27517"/>
            <a:ext cx="3888104" cy="102592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endParaRPr sz="8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08402"/>
            <a:ext cx="12103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 MT"/>
                <a:cs typeface="Arial MT"/>
              </a:rPr>
              <a:t>Lister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selon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motif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49182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462033"/>
            <a:ext cx="1487170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7A0000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1551127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3174" y="634070"/>
            <a:ext cx="3303904" cy="1025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Créer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Arial MT"/>
              <a:cs typeface="Arial MT"/>
            </a:endParaRPr>
          </a:p>
          <a:p>
            <a:pPr marL="483870" marR="5080" indent="-277495">
              <a:lnSpc>
                <a:spcPct val="125299"/>
              </a:lnSpc>
              <a:spcBef>
                <a:spcPts val="5"/>
              </a:spcBef>
            </a:pPr>
            <a:r>
              <a:rPr sz="1100" dirty="0">
                <a:latin typeface="Arial MT"/>
                <a:cs typeface="Arial MT"/>
              </a:rPr>
              <a:t>Il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existe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deux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types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d’étiquettes: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allégées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annotées.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allégée: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pointeur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spécifique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095" y="1851101"/>
            <a:ext cx="3611245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1036955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551" y="2153386"/>
            <a:ext cx="65265" cy="652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24395" y="2069933"/>
            <a:ext cx="3329304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60" dirty="0">
                <a:latin typeface="Arial MT"/>
                <a:cs typeface="Arial MT"/>
              </a:rPr>
              <a:t>annotée: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ajoute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somme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contrôle,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nom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email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créateur,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message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signature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GPG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7095" y="2625432"/>
            <a:ext cx="3611245" cy="120650"/>
          </a:xfrm>
          <a:custGeom>
            <a:avLst/>
            <a:gdLst/>
            <a:ahLst/>
            <a:cxnLst/>
            <a:rect l="l" t="t" r="r" b="b"/>
            <a:pathLst>
              <a:path w="3611245" h="12065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9767" y="2595650"/>
            <a:ext cx="23920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7A0000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40894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cs typeface="Arial MT"/>
              </a:rPr>
              <a:t>Créer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528913"/>
            <a:ext cx="218186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Arial MT"/>
                <a:cs typeface="Arial MT"/>
              </a:rPr>
              <a:t>Étiquetage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-30" dirty="0">
                <a:latin typeface="Arial MT"/>
                <a:cs typeface="Arial MT"/>
              </a:rPr>
              <a:t> commit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historique: 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Rechercher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 </a:t>
            </a:r>
            <a:r>
              <a:rPr sz="1100" spc="-90" dirty="0">
                <a:latin typeface="Arial MT"/>
                <a:cs typeface="Arial MT"/>
              </a:rPr>
              <a:t>hash</a:t>
            </a:r>
            <a:r>
              <a:rPr sz="1100" spc="-85" dirty="0">
                <a:latin typeface="Arial MT"/>
                <a:cs typeface="Arial MT"/>
              </a:rPr>
              <a:t> abrégé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 </a:t>
            </a:r>
            <a:r>
              <a:rPr sz="1100" spc="-35" dirty="0">
                <a:latin typeface="Arial MT"/>
                <a:cs typeface="Arial MT"/>
              </a:rPr>
              <a:t>commit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Puis: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2256485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679" y="2226702"/>
            <a:ext cx="29083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7A0000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778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cs typeface="Arial MT"/>
              </a:rPr>
              <a:t>P</a:t>
            </a:r>
            <a:r>
              <a:rPr sz="1400" spc="-85" dirty="0">
                <a:solidFill>
                  <a:srgbClr val="7A0000"/>
                </a:solidFill>
                <a:cs typeface="Arial MT"/>
              </a:rPr>
              <a:t>o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u</a:t>
            </a:r>
            <a:r>
              <a:rPr sz="1400" spc="-135" dirty="0">
                <a:solidFill>
                  <a:srgbClr val="7A0000"/>
                </a:solidFill>
                <a:cs typeface="Arial MT"/>
              </a:rPr>
              <a:t>sser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2017"/>
            <a:ext cx="358076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étiquettes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partent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automatiquement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push.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Pousser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étiquette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particulier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2751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08402"/>
            <a:ext cx="22180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90" dirty="0">
                <a:latin typeface="Arial MT"/>
                <a:cs typeface="Arial MT"/>
              </a:rPr>
              <a:t>Pousser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toutes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nouvelles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étiquettes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49182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462033"/>
            <a:ext cx="15538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9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9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9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Étiquettes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Alias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740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Alias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03183"/>
            <a:ext cx="375856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55" dirty="0">
                <a:latin typeface="Arial MT"/>
                <a:cs typeface="Arial MT"/>
              </a:rPr>
              <a:t>Permet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personnaliser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235" dirty="0">
                <a:latin typeface="Arial MT"/>
                <a:cs typeface="Arial MT"/>
              </a:rPr>
              <a:t>/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raccourcir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235" dirty="0">
                <a:latin typeface="Arial MT"/>
                <a:cs typeface="Arial MT"/>
              </a:rPr>
              <a:t>/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prédéfinir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commandes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Git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0" dirty="0">
                <a:latin typeface="Arial MT"/>
                <a:cs typeface="Arial MT"/>
              </a:rPr>
              <a:t>Raccourcir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nom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standard: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203076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59506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935801"/>
            <a:ext cx="2976245" cy="7766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135" dirty="0">
                <a:latin typeface="Arial MT"/>
                <a:cs typeface="Arial MT"/>
              </a:rPr>
              <a:t>Se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crée</a:t>
            </a:r>
            <a:r>
              <a:rPr sz="1100" spc="-5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</a:t>
            </a:r>
            <a:r>
              <a:rPr sz="1100" spc="-8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</a:t>
            </a:r>
            <a:r>
              <a:rPr sz="1100" spc="-7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</a:t>
            </a:r>
            <a:r>
              <a:rPr sz="1100" spc="-90" dirty="0">
                <a:latin typeface="Arial MT"/>
                <a:cs typeface="Arial MT"/>
              </a:rPr>
              <a:t>erso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2072" y="1717275"/>
            <a:ext cx="683895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fr-FR" spc="-100" dirty="0">
                <a:solidFill>
                  <a:srgbClr val="FF0000"/>
                </a:solidFill>
                <a:latin typeface="Arial MT"/>
                <a:cs typeface="Arial MT"/>
              </a:rPr>
              <a:t>Atelier</a:t>
            </a:r>
            <a:endParaRPr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2086" y="1741967"/>
            <a:ext cx="683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CC0000"/>
                </a:solidFill>
                <a:latin typeface="Arial MT"/>
                <a:cs typeface="Arial MT"/>
                <a:hlinkClick r:id="rId4" action="ppaction://hlinksldjump"/>
              </a:rPr>
              <a:t>Branches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72915851"/>
      </p:ext>
    </p:extLst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579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Stockage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d’un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688896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561666"/>
            <a:ext cx="3587750" cy="8280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70" dirty="0">
                <a:latin typeface="Arial MT"/>
                <a:cs typeface="Arial MT"/>
              </a:rPr>
              <a:t>1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objet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«commit»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: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métadonnées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commit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55" dirty="0">
                <a:latin typeface="Arial MT"/>
                <a:cs typeface="Arial MT"/>
              </a:rPr>
              <a:t>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objets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«tree»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: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contenu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chaque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sous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forme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référence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60" dirty="0">
                <a:latin typeface="Arial MT"/>
                <a:cs typeface="Arial MT"/>
              </a:rPr>
              <a:t>m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objets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«blob»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:</a:t>
            </a:r>
            <a:r>
              <a:rPr sz="1100" spc="1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contenu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chaque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1898929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281034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5196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Un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son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arbre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45261" y="1189579"/>
            <a:ext cx="3317554" cy="183562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4086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Commits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leurs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parents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045" y="1408675"/>
            <a:ext cx="3888024" cy="128787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661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cs typeface="Arial MT"/>
              </a:rPr>
              <a:t>Objectifs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5584" y="1506462"/>
            <a:ext cx="3547745" cy="115839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15" dirty="0">
                <a:cs typeface="Arial MT"/>
              </a:rPr>
              <a:t>Mettre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en</a:t>
            </a:r>
            <a:r>
              <a:rPr sz="1100" spc="6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place</a:t>
            </a:r>
            <a:r>
              <a:rPr sz="1100" spc="6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une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solution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6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contrôle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version</a:t>
            </a:r>
            <a:r>
              <a:rPr sz="1100" spc="60" dirty="0">
                <a:cs typeface="Arial MT"/>
              </a:rPr>
              <a:t> </a:t>
            </a:r>
            <a:r>
              <a:rPr sz="1100" spc="-114" dirty="0">
                <a:cs typeface="Arial MT"/>
              </a:rPr>
              <a:t>basée</a:t>
            </a:r>
            <a:r>
              <a:rPr sz="1100" spc="6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sur </a:t>
            </a:r>
            <a:r>
              <a:rPr sz="1100" spc="-290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Git</a:t>
            </a:r>
            <a:endParaRPr sz="1100" dirty="0"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sz="1100" spc="-80" dirty="0">
                <a:cs typeface="Arial MT"/>
              </a:rPr>
              <a:t>Gérer</a:t>
            </a:r>
            <a:r>
              <a:rPr sz="1100" spc="55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les</a:t>
            </a:r>
            <a:r>
              <a:rPr sz="1100" spc="5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</a:t>
            </a:r>
            <a:r>
              <a:rPr sz="1100" spc="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projets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dépôt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données</a:t>
            </a:r>
            <a:endParaRPr sz="1100" dirty="0">
              <a:cs typeface="Arial MT"/>
            </a:endParaRPr>
          </a:p>
          <a:p>
            <a:pPr marL="184150" marR="546100" indent="-171450">
              <a:lnSpc>
                <a:spcPct val="102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1100" spc="-15" dirty="0">
                <a:cs typeface="Arial MT"/>
              </a:rPr>
              <a:t>Mettre </a:t>
            </a:r>
            <a:r>
              <a:rPr sz="1100" spc="-95" dirty="0">
                <a:cs typeface="Arial MT"/>
              </a:rPr>
              <a:t>en</a:t>
            </a:r>
            <a:r>
              <a:rPr sz="1100" spc="-9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place</a:t>
            </a:r>
            <a:r>
              <a:rPr sz="1100" spc="-7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une</a:t>
            </a:r>
            <a:r>
              <a:rPr sz="1100" spc="-8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stratégie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collaboration </a:t>
            </a:r>
            <a:r>
              <a:rPr sz="1100" spc="-50" dirty="0">
                <a:cs typeface="Arial MT"/>
              </a:rPr>
              <a:t>entre </a:t>
            </a:r>
            <a:r>
              <a:rPr sz="1100" spc="-29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développeurs</a:t>
            </a:r>
            <a:endParaRPr sz="1100" dirty="0"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sz="1100" spc="-60" dirty="0">
                <a:cs typeface="Arial MT"/>
              </a:rPr>
              <a:t>Préparer</a:t>
            </a:r>
            <a:r>
              <a:rPr sz="1100" spc="55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les</a:t>
            </a:r>
            <a:r>
              <a:rPr sz="1100" spc="5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potentiellement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distribuables</a:t>
            </a:r>
            <a:endParaRPr sz="11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9486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ranches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375498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292058"/>
            <a:ext cx="3428365" cy="11664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n’est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rien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d’autre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qu’un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pointeur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léger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commit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Par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défaut,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git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10" dirty="0">
                <a:latin typeface="Arial MT"/>
                <a:cs typeface="Arial MT"/>
              </a:rPr>
              <a:t>init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nommée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  <a:p>
            <a:pPr marL="12700" marR="91440">
              <a:lnSpc>
                <a:spcPct val="102600"/>
              </a:lnSpc>
              <a:spcBef>
                <a:spcPts val="300"/>
              </a:spcBef>
            </a:pPr>
            <a:r>
              <a:rPr sz="1100" spc="-1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chaqu</a:t>
            </a:r>
            <a:r>
              <a:rPr sz="1100" spc="-8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-15" dirty="0">
                <a:latin typeface="Arial MT"/>
                <a:cs typeface="Arial MT"/>
              </a:rPr>
              <a:t>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</a:t>
            </a:r>
            <a:r>
              <a:rPr sz="1100" spc="-85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</a:t>
            </a:r>
            <a:r>
              <a:rPr sz="1100" spc="-40" dirty="0">
                <a:latin typeface="Arial MT"/>
                <a:cs typeface="Arial MT"/>
              </a:rPr>
              <a:t>ointeu</a:t>
            </a:r>
            <a:r>
              <a:rPr sz="1100" spc="-25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</a:t>
            </a:r>
            <a:r>
              <a:rPr sz="1100" spc="-95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b</a:t>
            </a:r>
            <a:r>
              <a:rPr sz="1100" spc="-70" dirty="0">
                <a:latin typeface="Arial MT"/>
                <a:cs typeface="Arial MT"/>
              </a:rPr>
              <a:t>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déplac</a:t>
            </a:r>
            <a:r>
              <a:rPr sz="1100" spc="-85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</a:t>
            </a:r>
            <a:r>
              <a:rPr sz="1100" spc="-40" dirty="0">
                <a:latin typeface="Arial MT"/>
                <a:cs typeface="Arial MT"/>
              </a:rPr>
              <a:t>our  </a:t>
            </a:r>
            <a:r>
              <a:rPr sz="1100" spc="-55" dirty="0">
                <a:latin typeface="Arial MT"/>
                <a:cs typeface="Arial MT"/>
              </a:rPr>
              <a:t>rester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permanence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dernier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réalisé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80" dirty="0">
                <a:latin typeface="Arial MT"/>
                <a:cs typeface="Arial MT"/>
              </a:rPr>
              <a:t>Créer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similaire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ln</a:t>
            </a:r>
            <a:r>
              <a:rPr sz="1100" spc="250" dirty="0">
                <a:latin typeface="Arial MT"/>
                <a:cs typeface="Arial MT"/>
              </a:rPr>
              <a:t> </a:t>
            </a:r>
            <a:r>
              <a:rPr sz="1100" i="1" spc="35" dirty="0">
                <a:latin typeface="Arial"/>
                <a:cs typeface="Arial"/>
              </a:rPr>
              <a:t>−</a:t>
            </a:r>
            <a:r>
              <a:rPr sz="1100" spc="35" dirty="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757616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967649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349754"/>
            <a:ext cx="65265" cy="6526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59994" y="272564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38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historique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5807" y="1189504"/>
            <a:ext cx="3416533" cy="183574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83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Créer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une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nouvelle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057" y="1280296"/>
            <a:ext cx="3887966" cy="160881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1678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75" dirty="0">
                <a:solidFill>
                  <a:srgbClr val="7A0000"/>
                </a:solidFill>
                <a:latin typeface="Arial MT"/>
                <a:cs typeface="Arial MT"/>
              </a:rPr>
              <a:t>Se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éplacer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dan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ranches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536052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452599"/>
            <a:ext cx="3622040" cy="11664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98120">
              <a:lnSpc>
                <a:spcPct val="102600"/>
              </a:lnSpc>
              <a:spcBef>
                <a:spcPts val="55"/>
              </a:spcBef>
            </a:pPr>
            <a:r>
              <a:rPr sz="1100" spc="-45" dirty="0">
                <a:latin typeface="Arial MT"/>
                <a:cs typeface="Arial MT"/>
              </a:rPr>
              <a:t>HEAD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pointeur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supplémentaire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indiquant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courante</a:t>
            </a:r>
            <a:endParaRPr sz="1100">
              <a:latin typeface="Arial MT"/>
              <a:cs typeface="Arial MT"/>
            </a:endParaRPr>
          </a:p>
          <a:p>
            <a:pPr marL="29845">
              <a:lnSpc>
                <a:spcPct val="100000"/>
              </a:lnSpc>
              <a:spcBef>
                <a:spcPts val="335"/>
              </a:spcBef>
            </a:pPr>
            <a:r>
              <a:rPr sz="1100" spc="5" dirty="0">
                <a:latin typeface="Arial MT"/>
                <a:cs typeface="Arial MT"/>
              </a:rPr>
              <a:t>git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b</a:t>
            </a:r>
            <a:r>
              <a:rPr sz="1100" spc="-55" dirty="0">
                <a:latin typeface="Arial MT"/>
                <a:cs typeface="Arial MT"/>
              </a:rPr>
              <a:t>ranch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limit</a:t>
            </a:r>
            <a:r>
              <a:rPr sz="1100" spc="-2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crée</a:t>
            </a:r>
            <a:r>
              <a:rPr sz="1100" spc="-5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</a:t>
            </a:r>
            <a:r>
              <a:rPr sz="1100" spc="-55" dirty="0">
                <a:latin typeface="Arial MT"/>
                <a:cs typeface="Arial MT"/>
              </a:rPr>
              <a:t>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</a:t>
            </a:r>
            <a:r>
              <a:rPr sz="1100" spc="-75" dirty="0">
                <a:latin typeface="Arial MT"/>
                <a:cs typeface="Arial MT"/>
              </a:rPr>
              <a:t>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</a:t>
            </a:r>
            <a:r>
              <a:rPr sz="1100" spc="-35" dirty="0">
                <a:latin typeface="Arial MT"/>
                <a:cs typeface="Arial MT"/>
              </a:rPr>
              <a:t>ointeur</a:t>
            </a:r>
            <a:endParaRPr sz="1100">
              <a:latin typeface="Arial MT"/>
              <a:cs typeface="Arial MT"/>
            </a:endParaRPr>
          </a:p>
          <a:p>
            <a:pPr marL="29845">
              <a:lnSpc>
                <a:spcPct val="100000"/>
              </a:lnSpc>
              <a:spcBef>
                <a:spcPts val="334"/>
              </a:spcBef>
            </a:pPr>
            <a:r>
              <a:rPr sz="1100" spc="5" dirty="0">
                <a:latin typeface="Arial MT"/>
                <a:cs typeface="Arial MT"/>
              </a:rPr>
              <a:t>git</a:t>
            </a:r>
            <a:r>
              <a:rPr sz="1100" spc="31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checkout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sélectionne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courante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295"/>
              </a:spcBef>
            </a:pPr>
            <a:r>
              <a:rPr sz="1100" spc="-40" dirty="0">
                <a:latin typeface="Arial MT"/>
                <a:cs typeface="Arial MT"/>
              </a:rPr>
              <a:t>Au </a:t>
            </a:r>
            <a:r>
              <a:rPr sz="1100" spc="-55" dirty="0">
                <a:latin typeface="Arial MT"/>
                <a:cs typeface="Arial MT"/>
              </a:rPr>
              <a:t>prochain </a:t>
            </a:r>
            <a:r>
              <a:rPr sz="1100" spc="-30" dirty="0">
                <a:latin typeface="Arial MT"/>
                <a:cs typeface="Arial MT"/>
              </a:rPr>
              <a:t>commit,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-10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sera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sélectionnée</a:t>
            </a:r>
            <a:r>
              <a:rPr sz="1100" spc="1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qui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déplacera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918157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128189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2338222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59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checkout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testing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9409" y="1189577"/>
            <a:ext cx="3189172" cy="183567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5165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’made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a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change’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9994" y="1377556"/>
            <a:ext cx="3888143" cy="162378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59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checkout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9994" y="1377556"/>
            <a:ext cx="3888143" cy="162378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8746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’made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other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changes’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69022" y="1189635"/>
            <a:ext cx="2869862" cy="183559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090384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1434541"/>
            <a:ext cx="65265" cy="6526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3174" y="634070"/>
            <a:ext cx="3832225" cy="2705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Checkout</a:t>
            </a:r>
            <a:endParaRPr sz="1400">
              <a:latin typeface="Arial MT"/>
              <a:cs typeface="Arial MT"/>
            </a:endParaRPr>
          </a:p>
          <a:p>
            <a:pPr marL="483870" marR="55880">
              <a:lnSpc>
                <a:spcPct val="102699"/>
              </a:lnSpc>
              <a:spcBef>
                <a:spcPts val="1175"/>
              </a:spcBef>
            </a:pPr>
            <a:r>
              <a:rPr sz="1100" spc="-75" dirty="0">
                <a:latin typeface="Arial MT"/>
                <a:cs typeface="Arial MT"/>
              </a:rPr>
              <a:t>changer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met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jour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 </a:t>
            </a:r>
            <a:r>
              <a:rPr sz="1100" spc="-30" dirty="0">
                <a:latin typeface="Arial MT"/>
                <a:cs typeface="Arial MT"/>
              </a:rPr>
              <a:t>et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l’index</a:t>
            </a:r>
            <a:endParaRPr sz="1100">
              <a:latin typeface="Arial MT"/>
              <a:cs typeface="Arial MT"/>
            </a:endParaRPr>
          </a:p>
          <a:p>
            <a:pPr marL="483870">
              <a:lnSpc>
                <a:spcPct val="100000"/>
              </a:lnSpc>
              <a:spcBef>
                <a:spcPts val="35"/>
              </a:spcBef>
            </a:pP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locales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sont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conservées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285"/>
              </a:spcBef>
            </a:pPr>
            <a:r>
              <a:rPr sz="1100" spc="-15" dirty="0">
                <a:latin typeface="Arial MT"/>
                <a:cs typeface="Arial MT"/>
              </a:rPr>
              <a:t>ProTip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GitHub:</a:t>
            </a:r>
            <a:endParaRPr sz="1100">
              <a:latin typeface="Arial MT"/>
              <a:cs typeface="Arial MT"/>
            </a:endParaRPr>
          </a:p>
          <a:p>
            <a:pPr marL="483870" marR="5080" indent="206375" algn="just">
              <a:lnSpc>
                <a:spcPct val="102600"/>
              </a:lnSpc>
              <a:spcBef>
                <a:spcPts val="350"/>
              </a:spcBef>
            </a:pPr>
            <a:r>
              <a:rPr sz="1100" i="1" spc="-50" dirty="0">
                <a:latin typeface="Arial"/>
                <a:cs typeface="Arial"/>
              </a:rPr>
              <a:t>Branching</a:t>
            </a:r>
            <a:r>
              <a:rPr sz="1100" i="1" spc="-4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is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-95" dirty="0">
                <a:latin typeface="Arial"/>
                <a:cs typeface="Arial"/>
              </a:rPr>
              <a:t>a</a:t>
            </a:r>
            <a:r>
              <a:rPr sz="1100" i="1" spc="-90" dirty="0">
                <a:latin typeface="Arial"/>
                <a:cs typeface="Arial"/>
              </a:rPr>
              <a:t> </a:t>
            </a:r>
            <a:r>
              <a:rPr sz="1100" i="1" spc="-80" dirty="0">
                <a:latin typeface="Arial"/>
                <a:cs typeface="Arial"/>
              </a:rPr>
              <a:t>core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concept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in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Git,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70" dirty="0">
                <a:latin typeface="Arial"/>
                <a:cs typeface="Arial"/>
              </a:rPr>
              <a:t>and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i="1" spc="-40" dirty="0">
                <a:latin typeface="Arial"/>
                <a:cs typeface="Arial"/>
              </a:rPr>
              <a:t>the</a:t>
            </a:r>
            <a:r>
              <a:rPr sz="1100" i="1" spc="225" dirty="0">
                <a:latin typeface="Arial"/>
                <a:cs typeface="Arial"/>
              </a:rPr>
              <a:t> </a:t>
            </a:r>
            <a:r>
              <a:rPr sz="1100" i="1" spc="-45" dirty="0">
                <a:latin typeface="Arial"/>
                <a:cs typeface="Arial"/>
              </a:rPr>
              <a:t>entire </a:t>
            </a:r>
            <a:r>
              <a:rPr sz="1100" i="1" spc="-40" dirty="0">
                <a:latin typeface="Arial"/>
                <a:cs typeface="Arial"/>
              </a:rPr>
              <a:t> </a:t>
            </a:r>
            <a:r>
              <a:rPr sz="1100" i="1" spc="-30" dirty="0">
                <a:latin typeface="Arial"/>
                <a:cs typeface="Arial"/>
              </a:rPr>
              <a:t>GitHub </a:t>
            </a:r>
            <a:r>
              <a:rPr sz="1100" i="1" spc="-55" dirty="0">
                <a:latin typeface="Arial"/>
                <a:cs typeface="Arial"/>
              </a:rPr>
              <a:t>Flow </a:t>
            </a:r>
            <a:r>
              <a:rPr sz="1100" i="1" spc="-65" dirty="0">
                <a:latin typeface="Arial"/>
                <a:cs typeface="Arial"/>
              </a:rPr>
              <a:t>is </a:t>
            </a:r>
            <a:r>
              <a:rPr sz="1100" i="1" spc="-100" dirty="0">
                <a:latin typeface="Arial"/>
                <a:cs typeface="Arial"/>
              </a:rPr>
              <a:t>based </a:t>
            </a:r>
            <a:r>
              <a:rPr sz="1100" i="1" spc="-55" dirty="0">
                <a:latin typeface="Arial"/>
                <a:cs typeface="Arial"/>
              </a:rPr>
              <a:t>upon </a:t>
            </a:r>
            <a:r>
              <a:rPr sz="1100" i="1" spc="25" dirty="0">
                <a:latin typeface="Arial"/>
                <a:cs typeface="Arial"/>
              </a:rPr>
              <a:t>it. </a:t>
            </a:r>
            <a:r>
              <a:rPr sz="1100" i="1" spc="-50" dirty="0">
                <a:latin typeface="Arial"/>
                <a:cs typeface="Arial"/>
              </a:rPr>
              <a:t>There’s only </a:t>
            </a:r>
            <a:r>
              <a:rPr sz="1100" i="1" spc="-90" dirty="0">
                <a:latin typeface="Arial"/>
                <a:cs typeface="Arial"/>
              </a:rPr>
              <a:t>one </a:t>
            </a:r>
            <a:r>
              <a:rPr sz="1100" i="1" spc="-35" dirty="0">
                <a:latin typeface="Arial"/>
                <a:cs typeface="Arial"/>
              </a:rPr>
              <a:t>rule: </a:t>
            </a:r>
            <a:r>
              <a:rPr sz="1100" i="1" spc="-55" dirty="0">
                <a:latin typeface="Arial"/>
                <a:cs typeface="Arial"/>
              </a:rPr>
              <a:t>any- </a:t>
            </a:r>
            <a:r>
              <a:rPr sz="1100" i="1" spc="-50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thing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in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40" dirty="0">
                <a:latin typeface="Arial"/>
                <a:cs typeface="Arial"/>
              </a:rPr>
              <a:t>the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master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branch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is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85" dirty="0">
                <a:latin typeface="Arial"/>
                <a:cs typeface="Arial"/>
              </a:rPr>
              <a:t>always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deployable.</a:t>
            </a:r>
            <a:endParaRPr sz="1100">
              <a:latin typeface="Arial"/>
              <a:cs typeface="Arial"/>
            </a:endParaRPr>
          </a:p>
          <a:p>
            <a:pPr marL="483870" marR="5080" indent="206375" algn="just">
              <a:lnSpc>
                <a:spcPct val="102600"/>
              </a:lnSpc>
            </a:pPr>
            <a:r>
              <a:rPr sz="1100" i="1" spc="-95" dirty="0">
                <a:latin typeface="Arial"/>
                <a:cs typeface="Arial"/>
              </a:rPr>
              <a:t>Because</a:t>
            </a:r>
            <a:r>
              <a:rPr sz="1100" i="1" spc="-9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of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this,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it’s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i="1" spc="-55" dirty="0">
                <a:latin typeface="Arial"/>
                <a:cs typeface="Arial"/>
              </a:rPr>
              <a:t>extremely</a:t>
            </a:r>
            <a:r>
              <a:rPr sz="1100" i="1" spc="19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important</a:t>
            </a:r>
            <a:r>
              <a:rPr sz="1100" i="1" spc="26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that</a:t>
            </a:r>
            <a:r>
              <a:rPr sz="1100" i="1" spc="30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your 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85" dirty="0">
                <a:latin typeface="Arial"/>
                <a:cs typeface="Arial"/>
              </a:rPr>
              <a:t>new</a:t>
            </a:r>
            <a:r>
              <a:rPr sz="1100" i="1" spc="-80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branch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is</a:t>
            </a:r>
            <a:r>
              <a:rPr sz="1100" i="1" spc="-60" dirty="0">
                <a:latin typeface="Arial"/>
                <a:cs typeface="Arial"/>
              </a:rPr>
              <a:t> created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off </a:t>
            </a:r>
            <a:r>
              <a:rPr sz="1100" i="1" spc="-25" dirty="0">
                <a:latin typeface="Arial"/>
                <a:cs typeface="Arial"/>
              </a:rPr>
              <a:t>of </a:t>
            </a:r>
            <a:r>
              <a:rPr sz="1100" i="1" spc="-60" dirty="0">
                <a:latin typeface="Arial"/>
                <a:cs typeface="Arial"/>
              </a:rPr>
              <a:t>master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75" dirty="0">
                <a:latin typeface="Arial"/>
                <a:cs typeface="Arial"/>
              </a:rPr>
              <a:t>when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working </a:t>
            </a:r>
            <a:r>
              <a:rPr sz="1100" i="1" spc="-65" dirty="0">
                <a:latin typeface="Arial"/>
                <a:cs typeface="Arial"/>
              </a:rPr>
              <a:t>on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-95" dirty="0">
                <a:latin typeface="Arial"/>
                <a:cs typeface="Arial"/>
              </a:rPr>
              <a:t>a </a:t>
            </a:r>
            <a:r>
              <a:rPr sz="1100" i="1" spc="-9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feature</a:t>
            </a:r>
            <a:r>
              <a:rPr sz="1100" i="1" spc="-45" dirty="0">
                <a:latin typeface="Arial"/>
                <a:cs typeface="Arial"/>
              </a:rPr>
              <a:t> </a:t>
            </a:r>
            <a:r>
              <a:rPr sz="1100" i="1" spc="-55" dirty="0">
                <a:latin typeface="Arial"/>
                <a:cs typeface="Arial"/>
              </a:rPr>
              <a:t>or</a:t>
            </a:r>
            <a:r>
              <a:rPr sz="1100" i="1" spc="195" dirty="0">
                <a:latin typeface="Arial"/>
                <a:cs typeface="Arial"/>
              </a:rPr>
              <a:t> </a:t>
            </a:r>
            <a:r>
              <a:rPr sz="1100" i="1" spc="-95" dirty="0">
                <a:latin typeface="Arial"/>
                <a:cs typeface="Arial"/>
              </a:rPr>
              <a:t>a</a:t>
            </a:r>
            <a:r>
              <a:rPr sz="1100" i="1" spc="114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fix.</a:t>
            </a:r>
            <a:r>
              <a:rPr sz="1100" i="1" spc="290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Your</a:t>
            </a:r>
            <a:r>
              <a:rPr sz="1100" i="1" spc="18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branch</a:t>
            </a:r>
            <a:r>
              <a:rPr sz="1100" i="1" spc="185" dirty="0">
                <a:latin typeface="Arial"/>
                <a:cs typeface="Arial"/>
              </a:rPr>
              <a:t> </a:t>
            </a:r>
            <a:r>
              <a:rPr sz="1100" i="1" spc="-90" dirty="0">
                <a:latin typeface="Arial"/>
                <a:cs typeface="Arial"/>
              </a:rPr>
              <a:t>name</a:t>
            </a:r>
            <a:r>
              <a:rPr sz="1100" i="1" spc="12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should</a:t>
            </a:r>
            <a:r>
              <a:rPr sz="1100" i="1" spc="175" dirty="0">
                <a:latin typeface="Arial"/>
                <a:cs typeface="Arial"/>
              </a:rPr>
              <a:t> </a:t>
            </a:r>
            <a:r>
              <a:rPr sz="1100" i="1" spc="-80" dirty="0">
                <a:latin typeface="Arial"/>
                <a:cs typeface="Arial"/>
              </a:rPr>
              <a:t>be</a:t>
            </a:r>
            <a:r>
              <a:rPr sz="1100" i="1" spc="14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descrip- 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30" dirty="0">
                <a:latin typeface="Arial"/>
                <a:cs typeface="Arial"/>
              </a:rPr>
              <a:t>tive (e.g., refactor-authentication, </a:t>
            </a:r>
            <a:r>
              <a:rPr sz="1100" i="1" spc="-65" dirty="0">
                <a:latin typeface="Arial"/>
                <a:cs typeface="Arial"/>
              </a:rPr>
              <a:t>user-content-cache-key, 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make-retina-avatars), </a:t>
            </a:r>
            <a:r>
              <a:rPr sz="1100" i="1" spc="-105" dirty="0">
                <a:latin typeface="Arial"/>
                <a:cs typeface="Arial"/>
              </a:rPr>
              <a:t>so </a:t>
            </a:r>
            <a:r>
              <a:rPr sz="1100" i="1" dirty="0">
                <a:latin typeface="Arial"/>
                <a:cs typeface="Arial"/>
              </a:rPr>
              <a:t>that </a:t>
            </a:r>
            <a:r>
              <a:rPr sz="1100" i="1" spc="-55" dirty="0">
                <a:latin typeface="Arial"/>
                <a:cs typeface="Arial"/>
              </a:rPr>
              <a:t>others </a:t>
            </a:r>
            <a:r>
              <a:rPr sz="1100" i="1" spc="-75" dirty="0">
                <a:latin typeface="Arial"/>
                <a:cs typeface="Arial"/>
              </a:rPr>
              <a:t>can </a:t>
            </a:r>
            <a:r>
              <a:rPr sz="1100" i="1" spc="-135" dirty="0">
                <a:latin typeface="Arial"/>
                <a:cs typeface="Arial"/>
              </a:rPr>
              <a:t>see</a:t>
            </a:r>
            <a:r>
              <a:rPr sz="1100" i="1" spc="-130" dirty="0">
                <a:latin typeface="Arial"/>
                <a:cs typeface="Arial"/>
              </a:rPr>
              <a:t> </a:t>
            </a:r>
            <a:r>
              <a:rPr sz="1100" i="1" spc="-30" dirty="0">
                <a:latin typeface="Arial"/>
                <a:cs typeface="Arial"/>
              </a:rPr>
              <a:t>what </a:t>
            </a:r>
            <a:r>
              <a:rPr sz="1100" i="1" spc="-65" dirty="0">
                <a:latin typeface="Arial"/>
                <a:cs typeface="Arial"/>
              </a:rPr>
              <a:t>is </a:t>
            </a:r>
            <a:r>
              <a:rPr sz="1100" i="1" spc="-60" dirty="0">
                <a:latin typeface="Arial"/>
                <a:cs typeface="Arial"/>
              </a:rPr>
              <a:t>being 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75" dirty="0">
                <a:latin typeface="Arial"/>
                <a:cs typeface="Arial"/>
              </a:rPr>
              <a:t>worked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on.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1433195" cy="708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scénario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classique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414751"/>
            <a:ext cx="114214" cy="1142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1258" y="140164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95" y="1316873"/>
            <a:ext cx="287782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devez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développer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 </a:t>
            </a:r>
            <a:r>
              <a:rPr sz="1100" spc="-30" dirty="0">
                <a:latin typeface="Arial MT"/>
                <a:cs typeface="Arial MT"/>
              </a:rPr>
              <a:t>fonctionnalité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commencez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dessus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624784"/>
            <a:ext cx="114214" cy="11421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71258" y="161167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834816"/>
            <a:ext cx="114214" cy="11421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1258" y="182170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3174" y="634070"/>
            <a:ext cx="3815715" cy="19202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Documents</a:t>
            </a:r>
            <a:endParaRPr sz="1400" dirty="0"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cs typeface="Arial MT"/>
            </a:endParaRPr>
          </a:p>
          <a:p>
            <a:pPr marL="206375" marR="199390">
              <a:lnSpc>
                <a:spcPct val="102600"/>
              </a:lnSpc>
            </a:pPr>
            <a:r>
              <a:rPr sz="1100" spc="-30" dirty="0">
                <a:cs typeface="Arial MT"/>
              </a:rPr>
              <a:t>illustrations</a:t>
            </a:r>
            <a:r>
              <a:rPr sz="1100" spc="4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provenant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0" dirty="0">
                <a:cs typeface="Arial MT"/>
              </a:rPr>
              <a:t> </a:t>
            </a:r>
            <a:r>
              <a:rPr sz="1100" spc="-30" dirty="0">
                <a:solidFill>
                  <a:srgbClr val="FF0000"/>
                </a:solidFill>
                <a:cs typeface="Arial MT"/>
                <a:hlinkClick r:id="rId14"/>
              </a:rPr>
              <a:t>git-scm.com/doc</a:t>
            </a:r>
            <a:r>
              <a:rPr sz="1100" spc="45" dirty="0">
                <a:solidFill>
                  <a:srgbClr val="FF0000"/>
                </a:solidFill>
                <a:cs typeface="Arial MT"/>
                <a:hlinkClick r:id="rId14"/>
              </a:rPr>
              <a:t> </a:t>
            </a:r>
            <a:r>
              <a:rPr sz="1100" spc="-105" dirty="0">
                <a:cs typeface="Arial MT"/>
              </a:rPr>
              <a:t>sous</a:t>
            </a:r>
            <a:r>
              <a:rPr sz="1100" spc="5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licence</a:t>
            </a:r>
            <a:r>
              <a:rPr sz="1100" spc="50" dirty="0">
                <a:cs typeface="Arial MT"/>
              </a:rPr>
              <a:t> </a:t>
            </a:r>
            <a:r>
              <a:rPr sz="1100" spc="-110" dirty="0">
                <a:solidFill>
                  <a:srgbClr val="FF0000"/>
                </a:solidFill>
                <a:cs typeface="Arial MT"/>
                <a:hlinkClick r:id="rId15"/>
              </a:rPr>
              <a:t>CC </a:t>
            </a:r>
            <a:r>
              <a:rPr sz="1100" spc="-295" dirty="0">
                <a:solidFill>
                  <a:srgbClr val="FF0000"/>
                </a:solidFill>
                <a:cs typeface="Arial MT"/>
              </a:rPr>
              <a:t> </a:t>
            </a:r>
            <a:r>
              <a:rPr sz="1100" spc="-75" dirty="0">
                <a:cs typeface="Arial MT"/>
              </a:rPr>
              <a:t>Sources:</a:t>
            </a:r>
            <a:endParaRPr sz="1100" dirty="0">
              <a:cs typeface="Arial MT"/>
            </a:endParaRPr>
          </a:p>
          <a:p>
            <a:pPr marL="655320" indent="-171450">
              <a:lnSpc>
                <a:spcPct val="100000"/>
              </a:lnSpc>
              <a:spcBef>
                <a:spcPts val="334"/>
              </a:spcBef>
              <a:buFont typeface="Arial" panose="020B0604020202020204" pitchFamily="34" charset="0"/>
              <a:buChar char="•"/>
            </a:pPr>
            <a:r>
              <a:rPr sz="1100" spc="-80" dirty="0">
                <a:cs typeface="Arial MT"/>
              </a:rPr>
              <a:t>Référence</a:t>
            </a:r>
            <a:r>
              <a:rPr sz="1100" spc="3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:</a:t>
            </a:r>
            <a:r>
              <a:rPr sz="1100" spc="155" dirty="0">
                <a:cs typeface="Arial MT"/>
              </a:rPr>
              <a:t> </a:t>
            </a:r>
            <a:r>
              <a:rPr sz="1100" spc="10" dirty="0">
                <a:solidFill>
                  <a:srgbClr val="FF0000"/>
                </a:solidFill>
                <a:cs typeface="SimSun"/>
                <a:hlinkClick r:id="rId16"/>
              </a:rPr>
              <a:t>https://git-scm.com/docs</a:t>
            </a:r>
            <a:endParaRPr sz="1100" dirty="0">
              <a:cs typeface="SimSun"/>
            </a:endParaRPr>
          </a:p>
          <a:p>
            <a:pPr marL="655320" indent="-171450">
              <a:lnSpc>
                <a:spcPct val="100000"/>
              </a:lnSpc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sz="1100" spc="-40" dirty="0">
                <a:cs typeface="Arial MT"/>
              </a:rPr>
              <a:t>Book</a:t>
            </a:r>
            <a:r>
              <a:rPr sz="1100" spc="3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:</a:t>
            </a:r>
            <a:r>
              <a:rPr sz="1100" spc="155" dirty="0">
                <a:cs typeface="Arial MT"/>
              </a:rPr>
              <a:t> </a:t>
            </a:r>
            <a:r>
              <a:rPr sz="1100" spc="10" dirty="0">
                <a:solidFill>
                  <a:srgbClr val="FF0000"/>
                </a:solidFill>
                <a:cs typeface="SimSun"/>
                <a:hlinkClick r:id="rId17"/>
              </a:rPr>
              <a:t>https://git-scm.com/book</a:t>
            </a:r>
            <a:endParaRPr sz="1100" dirty="0">
              <a:cs typeface="SimSun"/>
            </a:endParaRPr>
          </a:p>
          <a:p>
            <a:pPr marL="655320" indent="-171450">
              <a:lnSpc>
                <a:spcPct val="10000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sz="1100" spc="-30" dirty="0">
                <a:cs typeface="Arial MT"/>
              </a:rPr>
              <a:t>GitHub</a:t>
            </a:r>
            <a:r>
              <a:rPr sz="1100" spc="6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guides</a:t>
            </a:r>
            <a:r>
              <a:rPr sz="1100" spc="6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:</a:t>
            </a:r>
            <a:r>
              <a:rPr sz="1100" spc="180" dirty="0">
                <a:cs typeface="Arial MT"/>
              </a:rPr>
              <a:t> </a:t>
            </a:r>
            <a:r>
              <a:rPr sz="1100" spc="5" dirty="0">
                <a:solidFill>
                  <a:srgbClr val="FF0000"/>
                </a:solidFill>
                <a:cs typeface="SimSun"/>
                <a:hlinkClick r:id="rId18"/>
              </a:rPr>
              <a:t>https://guides.github.com/</a:t>
            </a:r>
            <a:endParaRPr sz="1100" dirty="0">
              <a:cs typeface="SimSun"/>
            </a:endParaRPr>
          </a:p>
          <a:p>
            <a:pPr marL="655320" indent="-171450">
              <a:lnSpc>
                <a:spcPct val="10000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sz="1100" spc="-60" dirty="0" err="1">
                <a:cs typeface="Arial MT"/>
              </a:rPr>
              <a:t>Antisèche</a:t>
            </a:r>
            <a:r>
              <a:rPr sz="1100" spc="25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Git</a:t>
            </a:r>
            <a:r>
              <a:rPr sz="1100" spc="30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:</a:t>
            </a:r>
            <a:r>
              <a:rPr lang="fr-FR" sz="1100" dirty="0">
                <a:cs typeface="Arial MT"/>
              </a:rPr>
              <a:t> </a:t>
            </a:r>
            <a:r>
              <a:rPr sz="1100" spc="10" dirty="0">
                <a:solidFill>
                  <a:srgbClr val="FF0000"/>
                </a:solidFill>
                <a:cs typeface="SimSun"/>
                <a:hlinkClick r:id="rId19"/>
              </a:rPr>
              <a:t>http://ndpsoftware.com/git-cheatsheet.html</a:t>
            </a:r>
            <a:endParaRPr sz="1100" dirty="0">
              <a:cs typeface="SimSun"/>
            </a:endParaRP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1433195" cy="708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scénario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classique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414751"/>
            <a:ext cx="114214" cy="1142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1258" y="140164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95" y="1316873"/>
            <a:ext cx="287782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devez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développer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 </a:t>
            </a:r>
            <a:r>
              <a:rPr sz="1100" spc="-30" dirty="0">
                <a:latin typeface="Arial MT"/>
                <a:cs typeface="Arial MT"/>
              </a:rPr>
              <a:t>fonctionnalité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commencez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dessus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624784"/>
            <a:ext cx="114214" cy="11421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71258" y="161167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834816"/>
            <a:ext cx="114214" cy="11421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1258" y="182170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1990723"/>
            <a:ext cx="35426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problème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critique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remonté,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faut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réparé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tout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suite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1433195" cy="708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scénario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classique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414751"/>
            <a:ext cx="114214" cy="1142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1258" y="140164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95" y="1316873"/>
            <a:ext cx="287782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devez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développer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 </a:t>
            </a:r>
            <a:r>
              <a:rPr sz="1100" spc="-30" dirty="0">
                <a:latin typeface="Arial MT"/>
                <a:cs typeface="Arial MT"/>
              </a:rPr>
              <a:t>fonctionnalité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commencez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dessus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624784"/>
            <a:ext cx="114214" cy="11421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71258" y="161167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834816"/>
            <a:ext cx="114214" cy="11421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1258" y="182170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1990723"/>
            <a:ext cx="35426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problème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critique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remonté,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faut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réparé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tout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suite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2254881"/>
            <a:ext cx="114214" cy="11421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1258" y="224177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4395" y="2156978"/>
            <a:ext cx="2891155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1640">
              <a:lnSpc>
                <a:spcPct val="125299"/>
              </a:lnSpc>
              <a:spcBef>
                <a:spcPts val="10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basculer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production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pour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correctif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25299"/>
              </a:lnSpc>
            </a:pP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testée,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fusionnez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poussez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prod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rebasculez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2464914"/>
            <a:ext cx="114214" cy="11421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71258" y="245180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2674947"/>
            <a:ext cx="114214" cy="11421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71258" y="2661836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2884979"/>
            <a:ext cx="114214" cy="11421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71258" y="287186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827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Nouvelle</a:t>
            </a:r>
            <a:r>
              <a:rPr sz="1400" spc="2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fonctionnalité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92769"/>
            <a:ext cx="2566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commencez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tâche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53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77619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681252"/>
            <a:ext cx="2938780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20" dirty="0">
                <a:latin typeface="Arial MT"/>
                <a:cs typeface="Arial MT"/>
              </a:rPr>
              <a:t>L’option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-b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créer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volée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40495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259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checkout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-b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iss53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9938" y="1189532"/>
            <a:ext cx="3768138" cy="183575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6511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’add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footer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[#53]’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006" y="1364364"/>
            <a:ext cx="3887941" cy="139871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588385" cy="1156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Déclaration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problème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21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rebasculez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60" dirty="0">
                <a:latin typeface="Arial MT"/>
                <a:cs typeface="Arial MT"/>
              </a:rPr>
              <a:t>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part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principe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que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tout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actuel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validé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(commit)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8268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63558"/>
            <a:ext cx="21094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 MT"/>
                <a:cs typeface="Arial MT"/>
              </a:rPr>
              <a:t>Création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correction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546985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517202"/>
            <a:ext cx="3293110" cy="26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4" name="object 1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8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6169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’fixed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the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broken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email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address’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6854" y="1189502"/>
            <a:ext cx="3834324" cy="183582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2471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Problème</a:t>
            </a:r>
            <a:r>
              <a:rPr sz="1400" spc="-1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corrigé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15655"/>
            <a:ext cx="273494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Déroulement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tests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validé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fusionnez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hotfix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71154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272232"/>
            <a:ext cx="342328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90" dirty="0">
                <a:latin typeface="Arial MT"/>
                <a:cs typeface="Arial MT"/>
              </a:rPr>
              <a:t>Comme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hotfix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-60" dirty="0">
                <a:latin typeface="Arial MT"/>
                <a:cs typeface="Arial MT"/>
              </a:rPr>
              <a:t> un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descendant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direct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master, </a:t>
            </a:r>
            <a:r>
              <a:rPr sz="1100" spc="5" dirty="0">
                <a:latin typeface="Arial MT"/>
                <a:cs typeface="Arial MT"/>
              </a:rPr>
              <a:t>git </a:t>
            </a:r>
            <a:r>
              <a:rPr sz="1100" spc="-60" dirty="0">
                <a:latin typeface="Arial MT"/>
                <a:cs typeface="Arial MT"/>
              </a:rPr>
              <a:t>s’est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contenté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avancer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pointeur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81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merge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hotfix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3176" y="1189544"/>
            <a:ext cx="3061653" cy="183574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3698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Suppression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hotfix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23935"/>
            <a:ext cx="296926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hotfix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n’étant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utile,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supprime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option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-d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(ou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–delete)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7944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443746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784480"/>
            <a:ext cx="3559175" cy="896619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85" dirty="0">
                <a:latin typeface="Arial MT"/>
                <a:cs typeface="Arial MT"/>
              </a:rPr>
              <a:t>Reprise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iss53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73215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Définition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30268" y="1425575"/>
            <a:ext cx="3738055" cy="151592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9560" marR="5080" indent="-277495">
              <a:lnSpc>
                <a:spcPct val="106400"/>
              </a:lnSpc>
              <a:spcBef>
                <a:spcPts val="200"/>
              </a:spcBef>
            </a:pPr>
            <a:r>
              <a:rPr sz="1200" spc="-65" dirty="0">
                <a:cs typeface="Arial MT"/>
              </a:rPr>
              <a:t>Version</a:t>
            </a:r>
            <a:r>
              <a:rPr sz="1200" spc="6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Control</a:t>
            </a:r>
            <a:r>
              <a:rPr sz="1200" spc="60" dirty="0">
                <a:cs typeface="Arial MT"/>
              </a:rPr>
              <a:t> </a:t>
            </a:r>
            <a:r>
              <a:rPr sz="1200" spc="-75" dirty="0">
                <a:cs typeface="Arial MT"/>
              </a:rPr>
              <a:t>System</a:t>
            </a:r>
            <a:r>
              <a:rPr sz="1200" spc="60" dirty="0">
                <a:cs typeface="Arial MT"/>
              </a:rPr>
              <a:t> </a:t>
            </a:r>
            <a:r>
              <a:rPr sz="1200" spc="-65" dirty="0">
                <a:cs typeface="Arial MT"/>
              </a:rPr>
              <a:t>(Système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6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contrôle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6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version)</a:t>
            </a:r>
            <a:r>
              <a:rPr lang="fr-FR" sz="1200" spc="-50" dirty="0">
                <a:cs typeface="Arial MT"/>
              </a:rPr>
              <a:t> :</a:t>
            </a: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</a:pPr>
            <a:endParaRPr lang="fr-FR" sz="1200" spc="-50" dirty="0">
              <a:cs typeface="Arial MT"/>
            </a:endParaRP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200" spc="-29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enregistre</a:t>
            </a:r>
            <a:r>
              <a:rPr sz="1200" spc="-40" dirty="0">
                <a:cs typeface="Arial MT"/>
              </a:rPr>
              <a:t> </a:t>
            </a:r>
            <a:r>
              <a:rPr sz="1200" spc="-75" dirty="0">
                <a:cs typeface="Arial MT"/>
              </a:rPr>
              <a:t>les</a:t>
            </a:r>
            <a:r>
              <a:rPr sz="1200" spc="-70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modifications </a:t>
            </a:r>
            <a:r>
              <a:rPr sz="1200" spc="-25" dirty="0">
                <a:cs typeface="Arial MT"/>
              </a:rPr>
              <a:t>d’un </a:t>
            </a:r>
            <a:r>
              <a:rPr sz="1200" spc="-75" dirty="0">
                <a:cs typeface="Arial MT"/>
              </a:rPr>
              <a:t>ensemble</a:t>
            </a:r>
            <a:r>
              <a:rPr sz="1200" spc="-7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-75" dirty="0">
                <a:cs typeface="Arial MT"/>
              </a:rPr>
              <a:t> </a:t>
            </a:r>
            <a:r>
              <a:rPr sz="1200" spc="-35" dirty="0" err="1">
                <a:cs typeface="Arial MT"/>
              </a:rPr>
              <a:t>fichiers</a:t>
            </a:r>
            <a:r>
              <a:rPr sz="1200" spc="-35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 </a:t>
            </a:r>
            <a:endParaRPr lang="fr-FR" sz="1200" spc="-30" dirty="0">
              <a:cs typeface="Arial MT"/>
            </a:endParaRP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200" spc="-35" dirty="0" err="1">
                <a:cs typeface="Arial MT"/>
              </a:rPr>
              <a:t>permet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revenir</a:t>
            </a:r>
            <a:r>
              <a:rPr sz="1200" spc="5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sur</a:t>
            </a:r>
            <a:r>
              <a:rPr sz="1200" spc="50" dirty="0">
                <a:cs typeface="Arial MT"/>
              </a:rPr>
              <a:t> </a:t>
            </a:r>
            <a:r>
              <a:rPr sz="1200" spc="-70" dirty="0">
                <a:cs typeface="Arial MT"/>
              </a:rPr>
              <a:t>une</a:t>
            </a:r>
            <a:r>
              <a:rPr sz="1200" spc="5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version</a:t>
            </a:r>
            <a:r>
              <a:rPr sz="1200" spc="50" dirty="0">
                <a:cs typeface="Arial MT"/>
              </a:rPr>
              <a:t> </a:t>
            </a:r>
            <a:r>
              <a:rPr sz="1200" spc="-50" dirty="0" err="1">
                <a:cs typeface="Arial MT"/>
              </a:rPr>
              <a:t>spécifique</a:t>
            </a:r>
            <a:endParaRPr lang="fr-FR" sz="1200" dirty="0">
              <a:cs typeface="Arial MT"/>
            </a:endParaRP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200" spc="-35" dirty="0" err="1">
                <a:cs typeface="Arial MT"/>
              </a:rPr>
              <a:t>permet</a:t>
            </a:r>
            <a:r>
              <a:rPr sz="1200" spc="-3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-7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revenir</a:t>
            </a:r>
            <a:r>
              <a:rPr sz="1200" spc="-4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en</a:t>
            </a:r>
            <a:r>
              <a:rPr sz="1200" spc="-7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arrière</a:t>
            </a:r>
            <a:r>
              <a:rPr sz="1200" spc="-4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sur</a:t>
            </a:r>
            <a:r>
              <a:rPr sz="1200" spc="-5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un</a:t>
            </a:r>
            <a:r>
              <a:rPr sz="1200" spc="-4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fichier </a:t>
            </a:r>
            <a:r>
              <a:rPr sz="1200" spc="-50" dirty="0" err="1">
                <a:cs typeface="Arial MT"/>
              </a:rPr>
              <a:t>spécifique</a:t>
            </a:r>
            <a:r>
              <a:rPr sz="1200" spc="-50" dirty="0">
                <a:cs typeface="Arial MT"/>
              </a:rPr>
              <a:t> </a:t>
            </a:r>
            <a:r>
              <a:rPr sz="1200" spc="-265" dirty="0">
                <a:cs typeface="Arial MT"/>
              </a:rPr>
              <a:t> </a:t>
            </a:r>
            <a:endParaRPr lang="fr-FR" sz="1200" spc="-265" dirty="0">
              <a:cs typeface="Arial MT"/>
            </a:endParaRP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200" spc="-35" dirty="0" err="1">
                <a:cs typeface="Arial MT"/>
              </a:rPr>
              <a:t>permet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retrouver</a:t>
            </a:r>
            <a:r>
              <a:rPr sz="1200" spc="55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la</a:t>
            </a:r>
            <a:r>
              <a:rPr sz="1200" spc="50" dirty="0">
                <a:cs typeface="Arial MT"/>
              </a:rPr>
              <a:t> </a:t>
            </a:r>
            <a:r>
              <a:rPr sz="1200" spc="-55" dirty="0" err="1">
                <a:cs typeface="Arial MT"/>
              </a:rPr>
              <a:t>dernière</a:t>
            </a:r>
            <a:r>
              <a:rPr sz="1200" spc="55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modification</a:t>
            </a:r>
            <a:r>
              <a:rPr lang="fr-FR" sz="1200" spc="50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qui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a</a:t>
            </a:r>
            <a:r>
              <a:rPr sz="1200" spc="5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pu </a:t>
            </a:r>
            <a:r>
              <a:rPr sz="1200" spc="-265" dirty="0">
                <a:cs typeface="Arial MT"/>
              </a:rPr>
              <a:t> </a:t>
            </a:r>
            <a:r>
              <a:rPr sz="1200" spc="-20" dirty="0">
                <a:cs typeface="Arial MT"/>
              </a:rPr>
              <a:t>introduire</a:t>
            </a:r>
            <a:r>
              <a:rPr sz="1200" spc="4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un</a:t>
            </a:r>
            <a:r>
              <a:rPr sz="1200" spc="50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problème</a:t>
            </a:r>
            <a:endParaRPr sz="12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820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’finished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the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new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footer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[issue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53]’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8028" y="1189544"/>
            <a:ext cx="3851958" cy="183574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731895" cy="777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Fusion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nouvelle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fonctionnalité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iss53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étant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terminé,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fusionne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603362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904439"/>
            <a:ext cx="3900170" cy="10521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95250">
              <a:lnSpc>
                <a:spcPct val="102600"/>
              </a:lnSpc>
              <a:spcBef>
                <a:spcPts val="55"/>
              </a:spcBef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fusion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légèrement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différente.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actuelle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n’est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ancêtre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direct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fusionner.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99"/>
              </a:lnSpc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stratégie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«three-way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merge»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s’appuie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proche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ancêtre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commun</a:t>
            </a:r>
            <a:endParaRPr sz="1100">
              <a:latin typeface="Arial MT"/>
              <a:cs typeface="Arial MT"/>
            </a:endParaRPr>
          </a:p>
          <a:p>
            <a:pPr marL="12700" marR="24130">
              <a:lnSpc>
                <a:spcPct val="102600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généré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automatiquement,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c’est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«merge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commit»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576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three-way</a:t>
            </a: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merging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8028" y="1189544"/>
            <a:ext cx="3851958" cy="183574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0655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merg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97" y="1310591"/>
            <a:ext cx="3887521" cy="15331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4001135" cy="9918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Conflit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fusion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60" dirty="0">
                <a:latin typeface="Arial MT"/>
                <a:cs typeface="Arial MT"/>
              </a:rPr>
              <a:t>Si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partie </a:t>
            </a:r>
            <a:r>
              <a:rPr sz="1100" spc="-35" dirty="0">
                <a:latin typeface="Arial MT"/>
                <a:cs typeface="Arial MT"/>
              </a:rPr>
              <a:t>d’un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 </a:t>
            </a:r>
            <a:r>
              <a:rPr sz="1100" spc="-95" dirty="0">
                <a:latin typeface="Arial MT"/>
                <a:cs typeface="Arial MT"/>
              </a:rPr>
              <a:t>a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été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modifié </a:t>
            </a:r>
            <a:r>
              <a:rPr sz="1100" spc="-50" dirty="0">
                <a:latin typeface="Arial MT"/>
                <a:cs typeface="Arial MT"/>
              </a:rPr>
              <a:t>différemment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deux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branches,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Git </a:t>
            </a:r>
            <a:r>
              <a:rPr sz="1100" spc="-95" dirty="0">
                <a:latin typeface="Arial MT"/>
                <a:cs typeface="Arial MT"/>
              </a:rPr>
              <a:t>ne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peut </a:t>
            </a:r>
            <a:r>
              <a:rPr sz="1100" spc="-50" dirty="0">
                <a:latin typeface="Arial MT"/>
                <a:cs typeface="Arial MT"/>
              </a:rPr>
              <a:t>effectuer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55" dirty="0">
                <a:latin typeface="Arial MT"/>
                <a:cs typeface="Arial MT"/>
              </a:rPr>
              <a:t>fusion 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automatiquement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17700"/>
            <a:ext cx="3888104" cy="481330"/>
          </a:xfrm>
          <a:custGeom>
            <a:avLst/>
            <a:gdLst/>
            <a:ahLst/>
            <a:cxnLst/>
            <a:rect l="l" t="t" r="r" b="b"/>
            <a:pathLst>
              <a:path w="3888104" h="481330">
                <a:moveTo>
                  <a:pt x="3888003" y="240398"/>
                </a:moveTo>
                <a:lnTo>
                  <a:pt x="0" y="240398"/>
                </a:lnTo>
                <a:lnTo>
                  <a:pt x="0" y="360591"/>
                </a:lnTo>
                <a:lnTo>
                  <a:pt x="0" y="480783"/>
                </a:lnTo>
                <a:lnTo>
                  <a:pt x="3888003" y="480783"/>
                </a:lnTo>
                <a:lnTo>
                  <a:pt x="3888003" y="360591"/>
                </a:lnTo>
                <a:lnTo>
                  <a:pt x="3888003" y="240398"/>
                </a:lnTo>
                <a:close/>
              </a:path>
              <a:path w="3888104" h="48133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87904"/>
            <a:ext cx="3892550" cy="935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050" marR="2398395" indent="-1270">
              <a:lnSpc>
                <a:spcPts val="950"/>
              </a:lnSpc>
              <a:spcBef>
                <a:spcPts val="13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3 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05"/>
              </a:lnSpc>
            </a:pP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LICT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7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  <a:p>
            <a:pPr marL="23495">
              <a:lnSpc>
                <a:spcPts val="955"/>
              </a:lnSpc>
            </a:pP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Automatic</a:t>
            </a:r>
            <a:r>
              <a:rPr sz="800" spc="4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merge 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r>
              <a:rPr sz="800" spc="155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5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40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800" b="1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commit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2700" marR="98425">
              <a:lnSpc>
                <a:spcPct val="102600"/>
              </a:lnSpc>
              <a:spcBef>
                <a:spcPts val="66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fusion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n’est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créé.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liste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conflit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fusion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disponible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rapport: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91467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882390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Conflit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fusion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fusionner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annoté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01762"/>
            <a:ext cx="3888104" cy="60134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5"/>
              </a:lnSpc>
            </a:pP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&lt;&lt;&lt;&lt;&lt;&lt;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  <a:p>
            <a:pPr marL="12065">
              <a:lnSpc>
                <a:spcPts val="944"/>
              </a:lnSpc>
            </a:pP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b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>
              <a:lnSpc>
                <a:spcPts val="944"/>
              </a:lnSpc>
            </a:pP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=======</a:t>
            </a:r>
            <a:endParaRPr sz="800">
              <a:latin typeface="Tahoma"/>
              <a:cs typeface="Tahoma"/>
            </a:endParaRPr>
          </a:p>
          <a:p>
            <a:pPr marL="12065">
              <a:lnSpc>
                <a:spcPts val="944"/>
              </a:lnSpc>
            </a:pP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b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  <a:p>
            <a:pPr>
              <a:lnSpc>
                <a:spcPts val="955"/>
              </a:lnSpc>
            </a:pP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&gt;&gt;&gt;&gt;&gt;&gt;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63443"/>
            <a:ext cx="222948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pouvez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éditer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utiliser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outil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graphique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718943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2899815"/>
            <a:ext cx="34886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tous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conflits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sont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résolus,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validez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«commit»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2503805" cy="570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Gestion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255"/>
              </a:spcBef>
            </a:pPr>
            <a:r>
              <a:rPr sz="1100" spc="-40" dirty="0">
                <a:latin typeface="Arial MT"/>
                <a:cs typeface="Arial MT"/>
              </a:rPr>
              <a:t>Lister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80" dirty="0">
                <a:latin typeface="Arial MT"/>
                <a:cs typeface="Arial MT"/>
              </a:rPr>
              <a:t>(*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indique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HEAD)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39571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576589"/>
            <a:ext cx="1328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dernier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commit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196001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865062"/>
            <a:ext cx="3824604" cy="6400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2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55"/>
              </a:spcBef>
            </a:pPr>
            <a:r>
              <a:rPr sz="1100" spc="-80" dirty="0">
                <a:latin typeface="Arial MT"/>
                <a:cs typeface="Arial MT"/>
              </a:rPr>
              <a:t>–merge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–no-merge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filtre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actuellement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fusionnée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ou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HEAD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9994" y="2696400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2601433"/>
            <a:ext cx="3688079" cy="6400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2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55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non </a:t>
            </a:r>
            <a:r>
              <a:rPr sz="1100" spc="-80" dirty="0">
                <a:latin typeface="Arial MT"/>
                <a:cs typeface="Arial MT"/>
              </a:rPr>
              <a:t>fusionnées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déclenche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114" dirty="0">
                <a:latin typeface="Arial MT"/>
                <a:cs typeface="Arial MT"/>
              </a:rPr>
              <a:t>message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d’erreur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la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suppression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2795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2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longues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20620"/>
            <a:ext cx="3905250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fusionner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plusieurs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longue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période</a:t>
            </a:r>
            <a:endParaRPr sz="1100">
              <a:latin typeface="Arial MT"/>
              <a:cs typeface="Arial MT"/>
            </a:endParaRPr>
          </a:p>
          <a:p>
            <a:pPr marL="12700" marR="364490">
              <a:lnSpc>
                <a:spcPct val="102600"/>
              </a:lnSpc>
            </a:pPr>
            <a:r>
              <a:rPr sz="1100" spc="-90" dirty="0">
                <a:latin typeface="Arial MT"/>
                <a:cs typeface="Arial MT"/>
              </a:rPr>
              <a:t>Chaque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correspond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70" dirty="0">
                <a:latin typeface="Arial MT"/>
                <a:cs typeface="Arial MT"/>
              </a:rPr>
              <a:t>niveau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stabilité différent,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étant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stable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ancienne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2795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longues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083" y="1357154"/>
            <a:ext cx="3887784" cy="141676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19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thématiques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89454"/>
            <a:ext cx="391287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90" dirty="0">
                <a:latin typeface="Arial MT"/>
                <a:cs typeface="Arial MT"/>
              </a:rPr>
              <a:t>Chaque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fonctionnalité </a:t>
            </a:r>
            <a:r>
              <a:rPr sz="1100" spc="-105" dirty="0">
                <a:latin typeface="Arial MT"/>
                <a:cs typeface="Arial MT"/>
              </a:rPr>
              <a:t>possède</a:t>
            </a:r>
            <a:r>
              <a:rPr sz="1100" spc="-100" dirty="0">
                <a:latin typeface="Arial MT"/>
                <a:cs typeface="Arial MT"/>
              </a:rPr>
              <a:t> </a:t>
            </a:r>
            <a:r>
              <a:rPr sz="1100" spc="-120" dirty="0">
                <a:latin typeface="Arial MT"/>
                <a:cs typeface="Arial MT"/>
              </a:rPr>
              <a:t>sa</a:t>
            </a:r>
            <a:r>
              <a:rPr sz="1100" spc="-114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branche,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création </a:t>
            </a:r>
            <a:r>
              <a:rPr sz="1100" spc="-55" dirty="0">
                <a:latin typeface="Arial MT"/>
                <a:cs typeface="Arial MT"/>
              </a:rPr>
              <a:t>peuvent</a:t>
            </a:r>
            <a:r>
              <a:rPr sz="1100" spc="-50" dirty="0">
                <a:latin typeface="Arial MT"/>
                <a:cs typeface="Arial MT"/>
              </a:rPr>
              <a:t> être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nombreuses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60" dirty="0">
                <a:latin typeface="Arial MT"/>
                <a:cs typeface="Arial MT"/>
              </a:rPr>
              <a:t>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supprime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généralement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après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fusion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1546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local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92168" y="1178932"/>
            <a:ext cx="3814255" cy="165455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35" dirty="0">
                <a:cs typeface="Arial MT"/>
              </a:rPr>
              <a:t>peut</a:t>
            </a:r>
            <a:r>
              <a:rPr sz="1200" spc="4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être</a:t>
            </a:r>
            <a:r>
              <a:rPr sz="1200" spc="40" dirty="0">
                <a:cs typeface="Arial MT"/>
              </a:rPr>
              <a:t> </a:t>
            </a:r>
            <a:r>
              <a:rPr sz="1200" dirty="0">
                <a:cs typeface="Arial MT"/>
              </a:rPr>
              <a:t>fait</a:t>
            </a:r>
            <a:r>
              <a:rPr sz="1200" spc="45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manuellement</a:t>
            </a:r>
            <a:endParaRPr sz="1200" dirty="0">
              <a:cs typeface="Arial MT"/>
            </a:endParaRPr>
          </a:p>
          <a:p>
            <a:pPr marL="289560" marR="294005">
              <a:lnSpc>
                <a:spcPct val="100000"/>
              </a:lnSpc>
              <a:spcBef>
                <a:spcPts val="175"/>
              </a:spcBef>
            </a:pPr>
            <a:r>
              <a:rPr sz="1200" spc="-55" dirty="0">
                <a:cs typeface="Arial MT"/>
              </a:rPr>
              <a:t>copie</a:t>
            </a:r>
            <a:r>
              <a:rPr sz="1200" spc="55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des</a:t>
            </a:r>
            <a:r>
              <a:rPr sz="1200" spc="5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fichiers</a:t>
            </a:r>
            <a:r>
              <a:rPr sz="1200" spc="55" dirty="0">
                <a:cs typeface="Arial MT"/>
              </a:rPr>
              <a:t> </a:t>
            </a:r>
            <a:r>
              <a:rPr sz="1200" spc="-75" dirty="0">
                <a:cs typeface="Arial MT"/>
              </a:rPr>
              <a:t>dans</a:t>
            </a:r>
            <a:r>
              <a:rPr sz="1200" spc="5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un</a:t>
            </a:r>
            <a:r>
              <a:rPr sz="1200" spc="55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répertoire</a:t>
            </a:r>
            <a:r>
              <a:rPr sz="1200" spc="55" dirty="0">
                <a:cs typeface="Arial MT"/>
              </a:rPr>
              <a:t> </a:t>
            </a:r>
            <a:r>
              <a:rPr sz="1200" spc="-50" dirty="0" err="1">
                <a:cs typeface="Arial MT"/>
              </a:rPr>
              <a:t>spécifique</a:t>
            </a:r>
            <a:r>
              <a:rPr sz="1200" spc="-50" dirty="0">
                <a:cs typeface="Arial MT"/>
              </a:rPr>
              <a:t> </a:t>
            </a:r>
            <a:endParaRPr lang="fr-FR" sz="1200" spc="-50" dirty="0">
              <a:cs typeface="Arial MT"/>
            </a:endParaRPr>
          </a:p>
          <a:p>
            <a:pPr marL="918210" marR="294005" lvl="1" indent="-171450">
              <a:spcBef>
                <a:spcPts val="175"/>
              </a:spcBef>
              <a:buFont typeface="Arial" panose="020B0604020202020204" pitchFamily="34" charset="0"/>
              <a:buChar char="•"/>
            </a:pPr>
            <a:r>
              <a:rPr sz="1200" spc="-26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pros:</a:t>
            </a:r>
            <a:r>
              <a:rPr sz="1200" spc="160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très</a:t>
            </a:r>
            <a:r>
              <a:rPr sz="1200" spc="5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simple</a:t>
            </a:r>
            <a:endParaRPr sz="1200" dirty="0">
              <a:cs typeface="Arial MT"/>
            </a:endParaRPr>
          </a:p>
          <a:p>
            <a:pPr marL="918210" lvl="1" indent="-171450">
              <a:lnSpc>
                <a:spcPts val="1190"/>
              </a:lnSpc>
              <a:buFont typeface="Arial" panose="020B0604020202020204" pitchFamily="34" charset="0"/>
              <a:buChar char="•"/>
            </a:pPr>
            <a:r>
              <a:rPr sz="1200" spc="-60" dirty="0">
                <a:cs typeface="Arial MT"/>
              </a:rPr>
              <a:t>cons:</a:t>
            </a:r>
            <a:r>
              <a:rPr sz="1200" spc="17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erreur</a:t>
            </a:r>
            <a:r>
              <a:rPr sz="1200" spc="5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5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manipulation</a:t>
            </a:r>
            <a:r>
              <a:rPr sz="1200" spc="65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facile</a:t>
            </a:r>
            <a:r>
              <a:rPr sz="1200" spc="55" dirty="0">
                <a:cs typeface="Arial MT"/>
              </a:rPr>
              <a:t> </a:t>
            </a:r>
            <a:r>
              <a:rPr sz="1200" spc="-20" dirty="0">
                <a:cs typeface="Arial MT"/>
              </a:rPr>
              <a:t>et</a:t>
            </a:r>
            <a:r>
              <a:rPr sz="1200" spc="55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non-révertible</a:t>
            </a:r>
            <a:endParaRPr sz="1200" dirty="0">
              <a:cs typeface="Arial MT"/>
            </a:endParaRPr>
          </a:p>
          <a:p>
            <a:pPr marL="289560" marR="1402715">
              <a:lnSpc>
                <a:spcPct val="100000"/>
              </a:lnSpc>
              <a:spcBef>
                <a:spcPts val="695"/>
              </a:spcBef>
            </a:pPr>
            <a:r>
              <a:rPr sz="1200" spc="-60" dirty="0">
                <a:cs typeface="Arial MT"/>
              </a:rPr>
              <a:t>archivage</a:t>
            </a:r>
            <a:r>
              <a:rPr sz="1200" spc="155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des</a:t>
            </a:r>
            <a:r>
              <a:rPr sz="1200" spc="90" dirty="0">
                <a:cs typeface="Arial MT"/>
              </a:rPr>
              <a:t> </a:t>
            </a:r>
            <a:r>
              <a:rPr sz="1200" spc="-35" dirty="0" err="1">
                <a:cs typeface="Arial MT"/>
              </a:rPr>
              <a:t>fichiers</a:t>
            </a:r>
            <a:r>
              <a:rPr sz="1200" spc="-35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 </a:t>
            </a:r>
            <a:endParaRPr lang="fr-FR" sz="1200" spc="-30" dirty="0">
              <a:cs typeface="Arial MT"/>
            </a:endParaRPr>
          </a:p>
          <a:p>
            <a:pPr marL="918210" marR="1402715" lvl="1" indent="-171450">
              <a:spcBef>
                <a:spcPts val="695"/>
              </a:spcBef>
              <a:buFont typeface="Arial" panose="020B0604020202020204" pitchFamily="34" charset="0"/>
              <a:buChar char="•"/>
            </a:pPr>
            <a:r>
              <a:rPr sz="1200" spc="-55" dirty="0">
                <a:cs typeface="Arial MT"/>
              </a:rPr>
              <a:t>pros:</a:t>
            </a:r>
            <a:r>
              <a:rPr sz="1200" spc="1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toujours</a:t>
            </a:r>
            <a:r>
              <a:rPr sz="1200" spc="40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très</a:t>
            </a:r>
            <a:r>
              <a:rPr sz="1200" spc="4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simple</a:t>
            </a:r>
            <a:endParaRPr sz="1200" dirty="0">
              <a:cs typeface="Arial MT"/>
            </a:endParaRPr>
          </a:p>
          <a:p>
            <a:pPr marL="918210" lvl="1" indent="-171450">
              <a:lnSpc>
                <a:spcPts val="1190"/>
              </a:lnSpc>
              <a:buFont typeface="Arial" panose="020B0604020202020204" pitchFamily="34" charset="0"/>
              <a:buChar char="•"/>
            </a:pPr>
            <a:r>
              <a:rPr sz="1200" spc="-60" dirty="0">
                <a:cs typeface="Arial MT"/>
              </a:rPr>
              <a:t>cons:</a:t>
            </a:r>
            <a:r>
              <a:rPr sz="1200" spc="-50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lourdeur</a:t>
            </a:r>
            <a:r>
              <a:rPr sz="1200" spc="4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la</a:t>
            </a:r>
            <a:r>
              <a:rPr sz="1200" spc="45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manipulation</a:t>
            </a:r>
            <a:endParaRPr sz="12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19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thématiques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46378" y="1189505"/>
            <a:ext cx="2315299" cy="18357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0" name="object 10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9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2105025" cy="533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flow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par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nvie</a:t>
            </a:r>
            <a:endParaRPr sz="1400" dirty="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960"/>
              </a:spcBef>
            </a:pPr>
            <a:r>
              <a:rPr sz="1100" spc="-1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A</a:t>
            </a:r>
            <a:r>
              <a:rPr sz="1100" spc="4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 </a:t>
            </a:r>
            <a:r>
              <a:rPr sz="1100" spc="-80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successful</a:t>
            </a:r>
            <a:r>
              <a:rPr sz="1100" spc="4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 </a:t>
            </a:r>
            <a:r>
              <a:rPr sz="1100" spc="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git</a:t>
            </a:r>
            <a:r>
              <a:rPr sz="1100" spc="4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 </a:t>
            </a:r>
            <a:r>
              <a:rPr sz="1100" spc="-5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branching</a:t>
            </a:r>
            <a:r>
              <a:rPr sz="1100" spc="4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 </a:t>
            </a:r>
            <a:r>
              <a:rPr sz="1100" spc="-60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model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31854" y="1317501"/>
            <a:ext cx="1346737" cy="181171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24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Limiter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longueur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l’historique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14173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Arial MT"/>
                <a:cs typeface="Arial MT"/>
              </a:rPr>
              <a:t>Afficher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8242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005151"/>
            <a:ext cx="14465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Arial MT"/>
                <a:cs typeface="Arial MT"/>
              </a:rPr>
              <a:t>Ajouter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885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9901" y="2358795"/>
            <a:ext cx="666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8449" y="2358795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803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Tirer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2017"/>
            <a:ext cx="32588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 MT"/>
                <a:cs typeface="Arial MT"/>
              </a:rPr>
              <a:t>Tirer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755444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936329"/>
            <a:ext cx="387731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 MT"/>
                <a:cs typeface="Arial MT"/>
              </a:rPr>
              <a:t>Tirer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fusionner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automatiquement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locale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49182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778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P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o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u</a:t>
            </a:r>
            <a:r>
              <a:rPr sz="1400" spc="-135" dirty="0">
                <a:solidFill>
                  <a:srgbClr val="7A0000"/>
                </a:solidFill>
                <a:latin typeface="Arial MT"/>
                <a:cs typeface="Arial MT"/>
              </a:rPr>
              <a:t>sser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18982"/>
            <a:ext cx="20466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5" dirty="0">
                <a:latin typeface="Arial MT"/>
                <a:cs typeface="Arial MT"/>
              </a:rPr>
              <a:t>Pousse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autre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70240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2042655"/>
            <a:ext cx="65265" cy="65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4395" y="1915424"/>
            <a:ext cx="3635375" cy="7899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34"/>
              </a:spcBef>
            </a:pPr>
            <a:r>
              <a:rPr sz="1100" spc="-100" dirty="0">
                <a:latin typeface="Arial MT"/>
                <a:cs typeface="Arial MT"/>
              </a:rPr>
              <a:t>Des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droits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d’écriture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peuvent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être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exiger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  <a:p>
            <a:pPr marL="12700" marR="65405" algn="just">
              <a:lnSpc>
                <a:spcPct val="102600"/>
              </a:lnSpc>
              <a:spcBef>
                <a:spcPts val="300"/>
              </a:spcBef>
            </a:pPr>
            <a:r>
              <a:rPr sz="1100" spc="-85" dirty="0">
                <a:latin typeface="Arial MT"/>
                <a:cs typeface="Arial MT"/>
              </a:rPr>
              <a:t>Personne </a:t>
            </a:r>
            <a:r>
              <a:rPr sz="1100" spc="-95" dirty="0">
                <a:latin typeface="Arial MT"/>
                <a:cs typeface="Arial MT"/>
              </a:rPr>
              <a:t>ne </a:t>
            </a:r>
            <a:r>
              <a:rPr sz="1100" spc="-15" dirty="0">
                <a:latin typeface="Arial MT"/>
                <a:cs typeface="Arial MT"/>
              </a:rPr>
              <a:t>doit </a:t>
            </a:r>
            <a:r>
              <a:rPr sz="1100" spc="-45" dirty="0">
                <a:latin typeface="Arial MT"/>
                <a:cs typeface="Arial MT"/>
              </a:rPr>
              <a:t>avoir </a:t>
            </a:r>
            <a:r>
              <a:rPr sz="1100" spc="-95" dirty="0">
                <a:latin typeface="Arial MT"/>
                <a:cs typeface="Arial MT"/>
              </a:rPr>
              <a:t>poussé </a:t>
            </a:r>
            <a:r>
              <a:rPr sz="1100" spc="-75" dirty="0">
                <a:latin typeface="Arial MT"/>
                <a:cs typeface="Arial MT"/>
              </a:rPr>
              <a:t>depuis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65" dirty="0">
                <a:latin typeface="Arial MT"/>
                <a:cs typeface="Arial MT"/>
              </a:rPr>
              <a:t>dernière </a:t>
            </a:r>
            <a:r>
              <a:rPr sz="1100" spc="-50" dirty="0">
                <a:latin typeface="Arial MT"/>
                <a:cs typeface="Arial MT"/>
              </a:rPr>
              <a:t>fois </a:t>
            </a:r>
            <a:r>
              <a:rPr sz="1100" spc="-85" dirty="0">
                <a:latin typeface="Arial MT"/>
                <a:cs typeface="Arial MT"/>
              </a:rPr>
              <a:t>que </a:t>
            </a:r>
            <a:r>
              <a:rPr sz="1100" spc="-80" dirty="0">
                <a:latin typeface="Arial MT"/>
                <a:cs typeface="Arial MT"/>
              </a:rPr>
              <a:t>vous 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avez </a:t>
            </a:r>
            <a:r>
              <a:rPr sz="1100" spc="-10" dirty="0">
                <a:latin typeface="Arial MT"/>
                <a:cs typeface="Arial MT"/>
              </a:rPr>
              <a:t>tirer. </a:t>
            </a:r>
            <a:r>
              <a:rPr sz="1100" spc="-60" dirty="0">
                <a:latin typeface="Arial MT"/>
                <a:cs typeface="Arial MT"/>
              </a:rPr>
              <a:t>Si </a:t>
            </a:r>
            <a:r>
              <a:rPr sz="1100" spc="-45" dirty="0">
                <a:latin typeface="Arial MT"/>
                <a:cs typeface="Arial MT"/>
              </a:rPr>
              <a:t>c’est </a:t>
            </a:r>
            <a:r>
              <a:rPr sz="1100" spc="-65" dirty="0">
                <a:latin typeface="Arial MT"/>
                <a:cs typeface="Arial MT"/>
              </a:rPr>
              <a:t>le </a:t>
            </a:r>
            <a:r>
              <a:rPr sz="1100" spc="-80" dirty="0">
                <a:latin typeface="Arial MT"/>
                <a:cs typeface="Arial MT"/>
              </a:rPr>
              <a:t>cas, </a:t>
            </a:r>
            <a:r>
              <a:rPr sz="1100" spc="5" dirty="0">
                <a:latin typeface="Arial MT"/>
                <a:cs typeface="Arial MT"/>
              </a:rPr>
              <a:t>il </a:t>
            </a:r>
            <a:r>
              <a:rPr sz="1100" spc="-50" dirty="0">
                <a:latin typeface="Arial MT"/>
                <a:cs typeface="Arial MT"/>
              </a:rPr>
              <a:t>faudra </a:t>
            </a:r>
            <a:r>
              <a:rPr sz="1100" spc="-10" dirty="0">
                <a:latin typeface="Arial MT"/>
                <a:cs typeface="Arial MT"/>
              </a:rPr>
              <a:t>tirer </a:t>
            </a:r>
            <a:r>
              <a:rPr sz="1100" spc="-25" dirty="0">
                <a:latin typeface="Arial MT"/>
                <a:cs typeface="Arial MT"/>
              </a:rPr>
              <a:t>et </a:t>
            </a:r>
            <a:r>
              <a:rPr sz="1100" spc="-60" dirty="0">
                <a:latin typeface="Arial MT"/>
                <a:cs typeface="Arial MT"/>
              </a:rPr>
              <a:t>fusionner </a:t>
            </a:r>
            <a:r>
              <a:rPr sz="1100" spc="-45" dirty="0">
                <a:latin typeface="Arial MT"/>
                <a:cs typeface="Arial MT"/>
              </a:rPr>
              <a:t>avant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pouvoir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pousser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2252688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78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Ins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p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ecter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417878"/>
            <a:ext cx="3888104" cy="1442720"/>
          </a:xfrm>
          <a:custGeom>
            <a:avLst/>
            <a:gdLst/>
            <a:ahLst/>
            <a:cxnLst/>
            <a:rect l="l" t="t" r="r" b="b"/>
            <a:pathLst>
              <a:path w="3888104" h="1442720">
                <a:moveTo>
                  <a:pt x="3888003" y="1201991"/>
                </a:moveTo>
                <a:lnTo>
                  <a:pt x="0" y="1201991"/>
                </a:lnTo>
                <a:lnTo>
                  <a:pt x="0" y="1322184"/>
                </a:lnTo>
                <a:lnTo>
                  <a:pt x="0" y="1442377"/>
                </a:lnTo>
                <a:lnTo>
                  <a:pt x="3888003" y="1442377"/>
                </a:lnTo>
                <a:lnTo>
                  <a:pt x="3888003" y="1322184"/>
                </a:lnTo>
                <a:lnTo>
                  <a:pt x="3888003" y="1201991"/>
                </a:lnTo>
                <a:close/>
              </a:path>
              <a:path w="3888104" h="1442720">
                <a:moveTo>
                  <a:pt x="3888003" y="961593"/>
                </a:moveTo>
                <a:lnTo>
                  <a:pt x="0" y="961593"/>
                </a:lnTo>
                <a:lnTo>
                  <a:pt x="0" y="1081786"/>
                </a:lnTo>
                <a:lnTo>
                  <a:pt x="0" y="1201978"/>
                </a:lnTo>
                <a:lnTo>
                  <a:pt x="3888003" y="1201978"/>
                </a:lnTo>
                <a:lnTo>
                  <a:pt x="3888003" y="1081786"/>
                </a:lnTo>
                <a:lnTo>
                  <a:pt x="3888003" y="961593"/>
                </a:lnTo>
                <a:close/>
              </a:path>
              <a:path w="3888104" h="1442720">
                <a:moveTo>
                  <a:pt x="3888003" y="721194"/>
                </a:moveTo>
                <a:lnTo>
                  <a:pt x="0" y="721194"/>
                </a:lnTo>
                <a:lnTo>
                  <a:pt x="0" y="841387"/>
                </a:lnTo>
                <a:lnTo>
                  <a:pt x="0" y="961580"/>
                </a:lnTo>
                <a:lnTo>
                  <a:pt x="3888003" y="961580"/>
                </a:lnTo>
                <a:lnTo>
                  <a:pt x="3888003" y="841387"/>
                </a:lnTo>
                <a:lnTo>
                  <a:pt x="3888003" y="721194"/>
                </a:lnTo>
                <a:close/>
              </a:path>
              <a:path w="3888104" h="1442720">
                <a:moveTo>
                  <a:pt x="3888003" y="480796"/>
                </a:moveTo>
                <a:lnTo>
                  <a:pt x="0" y="480796"/>
                </a:lnTo>
                <a:lnTo>
                  <a:pt x="0" y="600989"/>
                </a:lnTo>
                <a:lnTo>
                  <a:pt x="0" y="721182"/>
                </a:lnTo>
                <a:lnTo>
                  <a:pt x="3888003" y="721182"/>
                </a:lnTo>
                <a:lnTo>
                  <a:pt x="3888003" y="600989"/>
                </a:lnTo>
                <a:lnTo>
                  <a:pt x="3888003" y="480796"/>
                </a:lnTo>
                <a:close/>
              </a:path>
              <a:path w="3888104" h="1442720">
                <a:moveTo>
                  <a:pt x="3888003" y="240398"/>
                </a:moveTo>
                <a:lnTo>
                  <a:pt x="0" y="240398"/>
                </a:lnTo>
                <a:lnTo>
                  <a:pt x="0" y="360591"/>
                </a:lnTo>
                <a:lnTo>
                  <a:pt x="0" y="480783"/>
                </a:lnTo>
                <a:lnTo>
                  <a:pt x="3888003" y="480783"/>
                </a:lnTo>
                <a:lnTo>
                  <a:pt x="3888003" y="360591"/>
                </a:lnTo>
                <a:lnTo>
                  <a:pt x="3888003" y="240398"/>
                </a:lnTo>
                <a:close/>
              </a:path>
              <a:path w="3888104" h="144272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5926" y="1388083"/>
            <a:ext cx="3495040" cy="1469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marR="1917700" indent="6985">
              <a:lnSpc>
                <a:spcPts val="950"/>
              </a:lnSpc>
              <a:spcBef>
                <a:spcPts val="13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200" spc="52" baseline="-65972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1507" baseline="-65972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800">
              <a:latin typeface="Tahoma"/>
              <a:cs typeface="Tahoma"/>
            </a:endParaRPr>
          </a:p>
          <a:p>
            <a:pPr marL="177165">
              <a:lnSpc>
                <a:spcPts val="905"/>
              </a:lnSpc>
            </a:pP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8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5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70" dirty="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com/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schacon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  <a:p>
            <a:pPr marL="50165" marR="630555" indent="-12700">
              <a:lnSpc>
                <a:spcPts val="950"/>
              </a:lnSpc>
              <a:spcBef>
                <a:spcPts val="35"/>
              </a:spcBef>
            </a:pP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URL</a:t>
            </a:r>
            <a:r>
              <a:rPr sz="800" spc="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push</a:t>
            </a:r>
            <a:r>
              <a:rPr sz="8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70" dirty="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com/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schacon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Branche</a:t>
            </a:r>
            <a:r>
              <a:rPr sz="8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HEAD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master</a:t>
            </a:r>
            <a:endParaRPr sz="800">
              <a:latin typeface="Tahoma"/>
              <a:cs typeface="Tahoma"/>
            </a:endParaRPr>
          </a:p>
          <a:p>
            <a:pPr marL="52069">
              <a:lnSpc>
                <a:spcPts val="905"/>
              </a:lnSpc>
            </a:pPr>
            <a:r>
              <a:rPr sz="800" spc="1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800">
              <a:latin typeface="Tahoma"/>
              <a:cs typeface="Tahoma"/>
            </a:endParaRPr>
          </a:p>
          <a:p>
            <a:pPr marL="62230" marR="2693670" indent="-10160">
              <a:lnSpc>
                <a:spcPts val="950"/>
              </a:lnSpc>
              <a:spcBef>
                <a:spcPts val="30"/>
              </a:spcBef>
            </a:pP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i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  <a:p>
            <a:pPr marL="50165">
              <a:lnSpc>
                <a:spcPts val="905"/>
              </a:lnSpc>
            </a:pPr>
            <a:r>
              <a:rPr sz="800" spc="1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800">
              <a:latin typeface="Tahoma"/>
              <a:cs typeface="Tahoma"/>
            </a:endParaRPr>
          </a:p>
          <a:p>
            <a:pPr marL="52069">
              <a:lnSpc>
                <a:spcPts val="944"/>
              </a:lnSpc>
            </a:pP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 marL="52069" marR="561340" indent="1905">
              <a:lnSpc>
                <a:spcPts val="950"/>
              </a:lnSpc>
              <a:spcBef>
                <a:spcPts val="35"/>
              </a:spcBef>
            </a:pP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pu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: 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v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148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Renommer,</a:t>
            </a:r>
            <a:r>
              <a:rPr sz="1400" spc="1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supprimer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2755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5" dirty="0">
                <a:latin typeface="Arial MT"/>
                <a:cs typeface="Arial MT"/>
              </a:rPr>
              <a:t>Renomme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référence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8242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005151"/>
            <a:ext cx="22834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5" dirty="0">
                <a:latin typeface="Arial MT"/>
                <a:cs typeface="Arial MT"/>
              </a:rPr>
              <a:t>Supprime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référence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885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811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1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distantes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17547"/>
            <a:ext cx="384111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5" dirty="0">
                <a:latin typeface="Arial MT"/>
                <a:cs typeface="Arial MT"/>
              </a:rPr>
              <a:t>Références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locales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l’état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60" dirty="0">
                <a:latin typeface="Arial MT"/>
                <a:cs typeface="Arial MT"/>
              </a:rPr>
              <a:t>Non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modifiable </a:t>
            </a:r>
            <a:r>
              <a:rPr sz="1100" spc="-65" dirty="0">
                <a:latin typeface="Arial MT"/>
                <a:cs typeface="Arial MT"/>
              </a:rPr>
              <a:t>par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l’utilisateur, </a:t>
            </a:r>
            <a:r>
              <a:rPr sz="1100" spc="-55" dirty="0">
                <a:latin typeface="Arial MT"/>
                <a:cs typeface="Arial MT"/>
              </a:rPr>
              <a:t>uniquement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50" dirty="0">
                <a:latin typeface="Arial MT"/>
                <a:cs typeface="Arial MT"/>
              </a:rPr>
              <a:t>communication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95" dirty="0">
                <a:latin typeface="Arial MT"/>
                <a:cs typeface="Arial MT"/>
              </a:rPr>
              <a:t>Nommées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tel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que: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repository-name/branch-name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811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3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distantes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30744" y="1189543"/>
            <a:ext cx="2546563" cy="183568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956050" cy="1260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Mise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à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jour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45" dirty="0">
                <a:solidFill>
                  <a:srgbClr val="7A0000"/>
                </a:solidFill>
                <a:latin typeface="Arial MT"/>
                <a:cs typeface="Arial MT"/>
              </a:rPr>
              <a:t>des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distantes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5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75" dirty="0">
                <a:latin typeface="Arial MT"/>
                <a:cs typeface="Arial MT"/>
              </a:rPr>
              <a:t>Après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clone,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si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travaillez,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locale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va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devenir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descendant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distante</a:t>
            </a:r>
            <a:endParaRPr sz="1100">
              <a:latin typeface="Arial MT"/>
              <a:cs typeface="Arial MT"/>
            </a:endParaRPr>
          </a:p>
          <a:p>
            <a:pPr marL="206375" marR="254635">
              <a:lnSpc>
                <a:spcPct val="102699"/>
              </a:lnSpc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distante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évoluant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certainement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côté,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pouvez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récupérer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historique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8593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266809"/>
            <a:ext cx="33381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plusieurs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serveurs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distants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650236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620453"/>
            <a:ext cx="3308985" cy="26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remote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add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4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team </a:t>
            </a:r>
            <a:r>
              <a:rPr sz="8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70" dirty="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4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team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acme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com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1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4" name="object 1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8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2212</TotalTime>
  <Words>8961</Words>
  <Application>Microsoft Office PowerPoint</Application>
  <PresentationFormat>Personnalisé</PresentationFormat>
  <Paragraphs>1693</Paragraphs>
  <Slides>153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153</vt:i4>
      </vt:variant>
    </vt:vector>
  </HeadingPairs>
  <TitlesOfParts>
    <vt:vector size="164" baseType="lpstr">
      <vt:lpstr>SimSun</vt:lpstr>
      <vt:lpstr>Aptos</vt:lpstr>
      <vt:lpstr>Arial</vt:lpstr>
      <vt:lpstr>Arial MT</vt:lpstr>
      <vt:lpstr>Calibri</vt:lpstr>
      <vt:lpstr>Calibri Light</vt:lpstr>
      <vt:lpstr>Cambria</vt:lpstr>
      <vt:lpstr>Tahoma</vt:lpstr>
      <vt:lpstr>Trebuchet MS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Git pour développeurs</dc:title>
  <dc:creator>Pierre Bretéché</dc:creator>
  <cp:lastModifiedBy>Thomas Aldaitz</cp:lastModifiedBy>
  <cp:revision>17</cp:revision>
  <dcterms:created xsi:type="dcterms:W3CDTF">2023-10-06T16:00:56Z</dcterms:created>
  <dcterms:modified xsi:type="dcterms:W3CDTF">2024-05-06T15:12:03Z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2018-08-21T00:00:00Z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2023-10-06T00:00:00Z</vt:filetime>
  </property>
</Properties>
</file>